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44" r:id="rId1"/>
  </p:sldMasterIdLst>
  <p:notesMasterIdLst>
    <p:notesMasterId r:id="rId33"/>
  </p:notesMasterIdLst>
  <p:handoutMasterIdLst>
    <p:handoutMasterId r:id="rId34"/>
  </p:handoutMasterIdLst>
  <p:sldIdLst>
    <p:sldId id="259" r:id="rId2"/>
    <p:sldId id="257" r:id="rId3"/>
    <p:sldId id="290" r:id="rId4"/>
    <p:sldId id="260" r:id="rId5"/>
    <p:sldId id="261" r:id="rId6"/>
    <p:sldId id="291" r:id="rId7"/>
    <p:sldId id="262" r:id="rId8"/>
    <p:sldId id="264" r:id="rId9"/>
    <p:sldId id="292" r:id="rId10"/>
    <p:sldId id="266" r:id="rId11"/>
    <p:sldId id="293" r:id="rId12"/>
    <p:sldId id="268" r:id="rId13"/>
    <p:sldId id="269" r:id="rId14"/>
    <p:sldId id="271" r:id="rId15"/>
    <p:sldId id="299" r:id="rId16"/>
    <p:sldId id="294" r:id="rId17"/>
    <p:sldId id="273" r:id="rId18"/>
    <p:sldId id="274" r:id="rId19"/>
    <p:sldId id="275" r:id="rId20"/>
    <p:sldId id="276" r:id="rId21"/>
    <p:sldId id="277" r:id="rId22"/>
    <p:sldId id="295" r:id="rId23"/>
    <p:sldId id="279" r:id="rId24"/>
    <p:sldId id="280" r:id="rId25"/>
    <p:sldId id="296" r:id="rId26"/>
    <p:sldId id="282" r:id="rId27"/>
    <p:sldId id="284" r:id="rId28"/>
    <p:sldId id="285" r:id="rId29"/>
    <p:sldId id="286" r:id="rId30"/>
    <p:sldId id="287" r:id="rId31"/>
    <p:sldId id="297" r:id="rId32"/>
  </p:sldIdLst>
  <p:sldSz cx="9144000" cy="6858000" type="screen4x3"/>
  <p:notesSz cx="5800725" cy="8499475"/>
  <p:embeddedFontLst>
    <p:embeddedFont>
      <p:font typeface="Arial Unicode MS" panose="020B0604020202020204" pitchFamily="50" charset="-127"/>
      <p:regular r:id="rId35"/>
    </p:embeddedFont>
    <p:embeddedFont>
      <p:font typeface="함초롬돋움" panose="020B0504000101010101" pitchFamily="50" charset="-127"/>
      <p:regular r:id="rId36"/>
      <p:bold r:id="rId37"/>
    </p:embeddedFont>
    <p:embeddedFont>
      <p:font typeface="맑은 고딕" panose="020B0503020000020004" pitchFamily="50" charset="-127"/>
      <p:regular r:id="rId38"/>
      <p:bold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EE7"/>
    <a:srgbClr val="E5F4F7"/>
    <a:srgbClr val="F3FAFB"/>
    <a:srgbClr val="56B7CA"/>
    <a:srgbClr val="3DABC1"/>
    <a:srgbClr val="8ACDDA"/>
    <a:srgbClr val="389EB2"/>
    <a:srgbClr val="2E8192"/>
    <a:srgbClr val="005392"/>
    <a:srgbClr val="D3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2887" autoAdjust="0"/>
  </p:normalViewPr>
  <p:slideViewPr>
    <p:cSldViewPr>
      <p:cViewPr>
        <p:scale>
          <a:sx n="75" d="100"/>
          <a:sy n="75" d="100"/>
        </p:scale>
        <p:origin x="-2580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13648" cy="424974"/>
          </a:xfrm>
          <a:prstGeom prst="rect">
            <a:avLst/>
          </a:prstGeom>
        </p:spPr>
        <p:txBody>
          <a:bodyPr vert="horz" lIns="81711" tIns="40855" rIns="81711" bIns="40855" rtlCol="0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285735" y="0"/>
            <a:ext cx="2513648" cy="424974"/>
          </a:xfrm>
          <a:prstGeom prst="rect">
            <a:avLst/>
          </a:prstGeom>
        </p:spPr>
        <p:txBody>
          <a:bodyPr vert="horz" lIns="81711" tIns="40855" rIns="81711" bIns="40855" rtlCol="0"/>
          <a:lstStyle>
            <a:lvl1pPr algn="r">
              <a:defRPr sz="1100"/>
            </a:lvl1pPr>
          </a:lstStyle>
          <a:p>
            <a:fld id="{3CC0220B-D408-474C-B50C-D72F1A78B2C1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073026"/>
            <a:ext cx="2513648" cy="424974"/>
          </a:xfrm>
          <a:prstGeom prst="rect">
            <a:avLst/>
          </a:prstGeom>
        </p:spPr>
        <p:txBody>
          <a:bodyPr vert="horz" lIns="81711" tIns="40855" rIns="81711" bIns="40855" rtlCol="0" anchor="b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285735" y="8073026"/>
            <a:ext cx="2513648" cy="424974"/>
          </a:xfrm>
          <a:prstGeom prst="rect">
            <a:avLst/>
          </a:prstGeom>
        </p:spPr>
        <p:txBody>
          <a:bodyPr vert="horz" lIns="81711" tIns="40855" rIns="81711" bIns="40855" rtlCol="0" anchor="b"/>
          <a:lstStyle>
            <a:lvl1pPr algn="r">
              <a:defRPr sz="1100"/>
            </a:lvl1pPr>
          </a:lstStyle>
          <a:p>
            <a:fld id="{CE9DCF2D-A77E-4188-AC66-E0DFE824FC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3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13648" cy="424974"/>
          </a:xfrm>
          <a:prstGeom prst="rect">
            <a:avLst/>
          </a:prstGeom>
        </p:spPr>
        <p:txBody>
          <a:bodyPr vert="horz" lIns="81711" tIns="40855" rIns="81711" bIns="40855" rtlCol="0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285735" y="0"/>
            <a:ext cx="2513648" cy="424974"/>
          </a:xfrm>
          <a:prstGeom prst="rect">
            <a:avLst/>
          </a:prstGeom>
        </p:spPr>
        <p:txBody>
          <a:bodyPr vert="horz" lIns="81711" tIns="40855" rIns="81711" bIns="40855" rtlCol="0"/>
          <a:lstStyle>
            <a:lvl1pPr algn="r">
              <a:defRPr sz="1100"/>
            </a:lvl1pPr>
          </a:lstStyle>
          <a:p>
            <a:fld id="{6F3F02B5-C8A0-4C08-AF83-4C6D24D5139E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638175"/>
            <a:ext cx="4248150" cy="3186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711" tIns="40855" rIns="81711" bIns="4085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580073" y="4037251"/>
            <a:ext cx="4640580" cy="3824764"/>
          </a:xfrm>
          <a:prstGeom prst="rect">
            <a:avLst/>
          </a:prstGeom>
        </p:spPr>
        <p:txBody>
          <a:bodyPr vert="horz" lIns="81711" tIns="40855" rIns="81711" bIns="4085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073026"/>
            <a:ext cx="2513648" cy="424974"/>
          </a:xfrm>
          <a:prstGeom prst="rect">
            <a:avLst/>
          </a:prstGeom>
        </p:spPr>
        <p:txBody>
          <a:bodyPr vert="horz" lIns="81711" tIns="40855" rIns="81711" bIns="40855" rtlCol="0" anchor="b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285735" y="8073026"/>
            <a:ext cx="2513648" cy="424974"/>
          </a:xfrm>
          <a:prstGeom prst="rect">
            <a:avLst/>
          </a:prstGeom>
        </p:spPr>
        <p:txBody>
          <a:bodyPr vert="horz" lIns="81711" tIns="40855" rIns="81711" bIns="40855" rtlCol="0" anchor="b"/>
          <a:lstStyle>
            <a:lvl1pPr algn="r">
              <a:defRPr sz="1100"/>
            </a:lvl1pPr>
          </a:lstStyle>
          <a:p>
            <a:fld id="{785E6B47-14BE-4FB1-B187-ECC05B9A44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4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B47-14BE-4FB1-B187-ECC05B9A441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8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6DD-2C63-40D8-836E-95751672453C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1C2-707F-4ADC-9698-F19309DC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57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6DD-2C63-40D8-836E-95751672453C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1C2-707F-4ADC-9698-F19309DC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61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6DD-2C63-40D8-836E-95751672453C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1C2-707F-4ADC-9698-F19309DC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81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6DD-2C63-40D8-836E-95751672453C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1C2-707F-4ADC-9698-F19309DC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65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6DD-2C63-40D8-836E-95751672453C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1C2-707F-4ADC-9698-F19309DC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36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6DD-2C63-40D8-836E-95751672453C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1C2-707F-4ADC-9698-F19309DC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64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6DD-2C63-40D8-836E-95751672453C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1C2-707F-4ADC-9698-F19309DC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57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6DD-2C63-40D8-836E-95751672453C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1C2-707F-4ADC-9698-F19309DC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6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6DD-2C63-40D8-836E-95751672453C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1C2-707F-4ADC-9698-F19309DC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40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6DD-2C63-40D8-836E-95751672453C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1C2-707F-4ADC-9698-F19309DC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99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6DD-2C63-40D8-836E-95751672453C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1C2-707F-4ADC-9698-F19309DC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46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F3FA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46DD-2C63-40D8-836E-95751672453C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CE1C2-707F-4ADC-9698-F19309DC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79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0"/>
            <a:ext cx="91532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물결 35"/>
          <p:cNvSpPr/>
          <p:nvPr/>
        </p:nvSpPr>
        <p:spPr>
          <a:xfrm rot="21143992">
            <a:off x="-80935" y="5075093"/>
            <a:ext cx="9265785" cy="577857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0 w 6292292"/>
              <a:gd name="connsiteY0" fmla="*/ 585926 h 1522913"/>
              <a:gd name="connsiteX1" fmla="*/ 6292292 w 6292292"/>
              <a:gd name="connsiteY1" fmla="*/ 0 h 1522913"/>
              <a:gd name="connsiteX2" fmla="*/ 6273331 w 6292292"/>
              <a:gd name="connsiteY2" fmla="*/ 1053469 h 1522913"/>
              <a:gd name="connsiteX3" fmla="*/ 0 w 6292292"/>
              <a:gd name="connsiteY3" fmla="*/ 1053469 h 1522913"/>
              <a:gd name="connsiteX4" fmla="*/ 0 w 6292292"/>
              <a:gd name="connsiteY4" fmla="*/ 585926 h 1522913"/>
              <a:gd name="connsiteX0" fmla="*/ 0 w 6299402"/>
              <a:gd name="connsiteY0" fmla="*/ 805651 h 1522913"/>
              <a:gd name="connsiteX1" fmla="*/ 6299402 w 6299402"/>
              <a:gd name="connsiteY1" fmla="*/ 0 h 1522913"/>
              <a:gd name="connsiteX2" fmla="*/ 6280441 w 6299402"/>
              <a:gd name="connsiteY2" fmla="*/ 1053469 h 1522913"/>
              <a:gd name="connsiteX3" fmla="*/ 7110 w 6299402"/>
              <a:gd name="connsiteY3" fmla="*/ 1053469 h 1522913"/>
              <a:gd name="connsiteX4" fmla="*/ 0 w 6299402"/>
              <a:gd name="connsiteY4" fmla="*/ 805651 h 1522913"/>
              <a:gd name="connsiteX0" fmla="*/ 28417 w 6327819"/>
              <a:gd name="connsiteY0" fmla="*/ 805651 h 1518760"/>
              <a:gd name="connsiteX1" fmla="*/ 6327819 w 6327819"/>
              <a:gd name="connsiteY1" fmla="*/ 0 h 1518760"/>
              <a:gd name="connsiteX2" fmla="*/ 6308858 w 6327819"/>
              <a:gd name="connsiteY2" fmla="*/ 1053469 h 1518760"/>
              <a:gd name="connsiteX3" fmla="*/ 0 w 6327819"/>
              <a:gd name="connsiteY3" fmla="*/ 1033924 h 1518760"/>
              <a:gd name="connsiteX4" fmla="*/ 28417 w 6327819"/>
              <a:gd name="connsiteY4" fmla="*/ 805651 h 15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819" h="1518760">
                <a:moveTo>
                  <a:pt x="28417" y="805651"/>
                </a:moveTo>
                <a:cubicBezTo>
                  <a:pt x="2119527" y="545905"/>
                  <a:pt x="3260127" y="1128514"/>
                  <a:pt x="6327819" y="0"/>
                </a:cubicBezTo>
                <a:cubicBezTo>
                  <a:pt x="6327819" y="155848"/>
                  <a:pt x="6308858" y="897621"/>
                  <a:pt x="6308858" y="1053469"/>
                </a:cubicBezTo>
                <a:cubicBezTo>
                  <a:pt x="3141993" y="2229274"/>
                  <a:pt x="2091110" y="774178"/>
                  <a:pt x="0" y="1033924"/>
                </a:cubicBezTo>
                <a:lnTo>
                  <a:pt x="28417" y="80565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 rot="20741308">
            <a:off x="-99899" y="5326743"/>
            <a:ext cx="9378125" cy="369108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331" h="970114">
                <a:moveTo>
                  <a:pt x="0" y="33127"/>
                </a:moveTo>
                <a:cubicBezTo>
                  <a:pt x="2091110" y="-226619"/>
                  <a:pt x="3205639" y="1161641"/>
                  <a:pt x="6273331" y="33127"/>
                </a:cubicBezTo>
                <a:lnTo>
                  <a:pt x="6273331" y="500670"/>
                </a:lnTo>
                <a:cubicBezTo>
                  <a:pt x="3106466" y="1676475"/>
                  <a:pt x="2091110" y="240924"/>
                  <a:pt x="0" y="500670"/>
                </a:cubicBezTo>
                <a:lnTo>
                  <a:pt x="0" y="33127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000" y1="43704" x2="49658" y2="33333"/>
                        <a14:foregroundMark x1="55137" y1="95926" x2="76370" y2="93333"/>
                        <a14:foregroundMark x1="93493" y1="90000" x2="79452" y2="90000"/>
                        <a14:foregroundMark x1="39384" y1="97037" x2="46918" y2="94815"/>
                        <a14:foregroundMark x1="18493" y1="95556" x2="33219" y2="97037"/>
                        <a14:backgroundMark x1="31849" y1="52222" x2="31849" y2="52222"/>
                        <a14:backgroundMark x1="31849" y1="38519" x2="39041" y2="68889"/>
                        <a14:backgroundMark x1="8904" y1="51111" x2="57192" y2="84074"/>
                        <a14:backgroundMark x1="53425" y1="40370" x2="57192" y2="50000"/>
                        <a14:backgroundMark x1="97603" y1="45185" x2="98630" y2="78519"/>
                        <a14:backgroundMark x1="91096" y1="56296" x2="99658" y2="64815"/>
                        <a14:backgroundMark x1="96575" y1="83333" x2="96918" y2="71852"/>
                        <a14:backgroundMark x1="97945" y1="86667" x2="97945" y2="76296"/>
                        <a14:backgroundMark x1="95890" y1="86296" x2="99658" y2="89630"/>
                        <a14:backgroundMark x1="57192" y1="56667" x2="56507" y2="52963"/>
                        <a14:backgroundMark x1="60959" y1="56667" x2="64726" y2="54074"/>
                        <a14:backgroundMark x1="58562" y1="59259" x2="62671" y2="48889"/>
                        <a14:backgroundMark x1="89384" y1="56296" x2="94863" y2="58519"/>
                        <a14:backgroundMark x1="85959" y1="53333" x2="99658" y2="57778"/>
                        <a14:backgroundMark x1="85959" y1="54444" x2="97603" y2="59259"/>
                        <a14:backgroundMark x1="68836" y1="53333" x2="61644" y2="54444"/>
                        <a14:backgroundMark x1="52397" y1="66667" x2="43836" y2="55556"/>
                        <a14:backgroundMark x1="58219" y1="70000" x2="45890" y2="63333"/>
                        <a14:backgroundMark x1="45548" y1="49630" x2="48630" y2="6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980">
            <a:off x="5982946" y="58913"/>
            <a:ext cx="2442547" cy="2258520"/>
          </a:xfrm>
          <a:prstGeom prst="rect">
            <a:avLst/>
          </a:prstGeom>
        </p:spPr>
      </p:pic>
      <p:pic>
        <p:nvPicPr>
          <p:cNvPr id="1031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8739">
            <a:off x="634994" y="4107685"/>
            <a:ext cx="1615353" cy="13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1092">
            <a:off x="6902124" y="4065602"/>
            <a:ext cx="1532440" cy="15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5047">
            <a:off x="296815" y="1931618"/>
            <a:ext cx="18192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5797127" y="4553437"/>
            <a:ext cx="1736418" cy="1704286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14" name="타원 13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33" name="직사각형 32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2" name="직사각형 5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6" name="직사각형 5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9" name="직사각형 5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2" name="직사각형 6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6" name="직사각형 6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9" name="직사각형 6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2" name="직사각형 7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5" name="직사각형 7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306853" y="306298"/>
            <a:ext cx="3132764" cy="3074793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79" name="타원 78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119" name="직사각형 118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8" name="타원 8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5" name="그룹 94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7" name="직사각형 11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5" name="직사각형 11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" name="그룹 96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3" name="직사각형 11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8" name="그룹 97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1" name="직사각형 110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9" name="그룹 98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9" name="직사각형 10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7" name="직사각형 10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5" name="직사각형 10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3" name="직사각형 10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4" name="물결 35"/>
          <p:cNvSpPr/>
          <p:nvPr/>
        </p:nvSpPr>
        <p:spPr>
          <a:xfrm rot="505777">
            <a:off x="-106076" y="5403897"/>
            <a:ext cx="9315288" cy="719823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11445 w 6273331"/>
              <a:gd name="connsiteY0" fmla="*/ 20385 h 1898099"/>
              <a:gd name="connsiteX1" fmla="*/ 6273331 w 6273331"/>
              <a:gd name="connsiteY1" fmla="*/ 961112 h 1898099"/>
              <a:gd name="connsiteX2" fmla="*/ 6273331 w 6273331"/>
              <a:gd name="connsiteY2" fmla="*/ 1428655 h 1898099"/>
              <a:gd name="connsiteX3" fmla="*/ 0 w 6273331"/>
              <a:gd name="connsiteY3" fmla="*/ 1428655 h 1898099"/>
              <a:gd name="connsiteX4" fmla="*/ 11445 w 6273331"/>
              <a:gd name="connsiteY4" fmla="*/ 20385 h 1898099"/>
              <a:gd name="connsiteX0" fmla="*/ 0 w 6342729"/>
              <a:gd name="connsiteY0" fmla="*/ 20488 h 1886004"/>
              <a:gd name="connsiteX1" fmla="*/ 6342729 w 6342729"/>
              <a:gd name="connsiteY1" fmla="*/ 949017 h 1886004"/>
              <a:gd name="connsiteX2" fmla="*/ 6342729 w 6342729"/>
              <a:gd name="connsiteY2" fmla="*/ 1416560 h 1886004"/>
              <a:gd name="connsiteX3" fmla="*/ 69398 w 6342729"/>
              <a:gd name="connsiteY3" fmla="*/ 1416560 h 1886004"/>
              <a:gd name="connsiteX4" fmla="*/ 0 w 6342729"/>
              <a:gd name="connsiteY4" fmla="*/ 20488 h 1886004"/>
              <a:gd name="connsiteX0" fmla="*/ 0 w 6342729"/>
              <a:gd name="connsiteY0" fmla="*/ 20488 h 1891882"/>
              <a:gd name="connsiteX1" fmla="*/ 6342729 w 6342729"/>
              <a:gd name="connsiteY1" fmla="*/ 949017 h 1891882"/>
              <a:gd name="connsiteX2" fmla="*/ 6342729 w 6342729"/>
              <a:gd name="connsiteY2" fmla="*/ 1416560 h 1891882"/>
              <a:gd name="connsiteX3" fmla="*/ 25212 w 6342729"/>
              <a:gd name="connsiteY3" fmla="*/ 1443640 h 1891882"/>
              <a:gd name="connsiteX4" fmla="*/ 0 w 6342729"/>
              <a:gd name="connsiteY4" fmla="*/ 20488 h 1891882"/>
              <a:gd name="connsiteX0" fmla="*/ 0 w 6342729"/>
              <a:gd name="connsiteY0" fmla="*/ 20488 h 1888337"/>
              <a:gd name="connsiteX1" fmla="*/ 6342729 w 6342729"/>
              <a:gd name="connsiteY1" fmla="*/ 949017 h 1888337"/>
              <a:gd name="connsiteX2" fmla="*/ 6342729 w 6342729"/>
              <a:gd name="connsiteY2" fmla="*/ 1416560 h 1888337"/>
              <a:gd name="connsiteX3" fmla="*/ 51723 w 6342729"/>
              <a:gd name="connsiteY3" fmla="*/ 1427393 h 1888337"/>
              <a:gd name="connsiteX4" fmla="*/ 0 w 6342729"/>
              <a:gd name="connsiteY4" fmla="*/ 20488 h 1888337"/>
              <a:gd name="connsiteX0" fmla="*/ 0 w 6342729"/>
              <a:gd name="connsiteY0" fmla="*/ 20488 h 1891884"/>
              <a:gd name="connsiteX1" fmla="*/ 6342729 w 6342729"/>
              <a:gd name="connsiteY1" fmla="*/ 949017 h 1891884"/>
              <a:gd name="connsiteX2" fmla="*/ 6342729 w 6342729"/>
              <a:gd name="connsiteY2" fmla="*/ 1416560 h 1891884"/>
              <a:gd name="connsiteX3" fmla="*/ 25212 w 6342729"/>
              <a:gd name="connsiteY3" fmla="*/ 1443641 h 1891884"/>
              <a:gd name="connsiteX4" fmla="*/ 0 w 6342729"/>
              <a:gd name="connsiteY4" fmla="*/ 20488 h 189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729" h="1891884">
                <a:moveTo>
                  <a:pt x="0" y="20488"/>
                </a:moveTo>
                <a:cubicBezTo>
                  <a:pt x="2091110" y="-239258"/>
                  <a:pt x="3275037" y="2077531"/>
                  <a:pt x="6342729" y="949017"/>
                </a:cubicBezTo>
                <a:lnTo>
                  <a:pt x="6342729" y="1416560"/>
                </a:lnTo>
                <a:cubicBezTo>
                  <a:pt x="3175864" y="2592365"/>
                  <a:pt x="2116322" y="1183895"/>
                  <a:pt x="25212" y="1443641"/>
                </a:cubicBezTo>
                <a:cubicBezTo>
                  <a:pt x="25212" y="1287793"/>
                  <a:pt x="0" y="176336"/>
                  <a:pt x="0" y="20488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121" name="물결 35"/>
          <p:cNvSpPr/>
          <p:nvPr/>
        </p:nvSpPr>
        <p:spPr>
          <a:xfrm rot="280122">
            <a:off x="-40638" y="5917055"/>
            <a:ext cx="9162221" cy="272102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5996 w 6279327"/>
              <a:gd name="connsiteY0" fmla="*/ 33127 h 1004753"/>
              <a:gd name="connsiteX1" fmla="*/ 6279327 w 6279327"/>
              <a:gd name="connsiteY1" fmla="*/ 33127 h 1004753"/>
              <a:gd name="connsiteX2" fmla="*/ 6279327 w 6279327"/>
              <a:gd name="connsiteY2" fmla="*/ 500670 h 1004753"/>
              <a:gd name="connsiteX3" fmla="*/ 0 w 6279327"/>
              <a:gd name="connsiteY3" fmla="*/ 650967 h 1004753"/>
              <a:gd name="connsiteX4" fmla="*/ 5996 w 6279327"/>
              <a:gd name="connsiteY4" fmla="*/ 33127 h 1004753"/>
              <a:gd name="connsiteX0" fmla="*/ 5996 w 6279327"/>
              <a:gd name="connsiteY0" fmla="*/ 33127 h 820415"/>
              <a:gd name="connsiteX1" fmla="*/ 6279327 w 6279327"/>
              <a:gd name="connsiteY1" fmla="*/ 33127 h 820415"/>
              <a:gd name="connsiteX2" fmla="*/ 6274237 w 6279327"/>
              <a:gd name="connsiteY2" fmla="*/ 242910 h 820415"/>
              <a:gd name="connsiteX3" fmla="*/ 0 w 6279327"/>
              <a:gd name="connsiteY3" fmla="*/ 650967 h 820415"/>
              <a:gd name="connsiteX4" fmla="*/ 5996 w 6279327"/>
              <a:gd name="connsiteY4" fmla="*/ 33127 h 820415"/>
              <a:gd name="connsiteX0" fmla="*/ 5996 w 6279327"/>
              <a:gd name="connsiteY0" fmla="*/ 33127 h 748700"/>
              <a:gd name="connsiteX1" fmla="*/ 6279327 w 6279327"/>
              <a:gd name="connsiteY1" fmla="*/ 33127 h 748700"/>
              <a:gd name="connsiteX2" fmla="*/ 6272055 w 6279327"/>
              <a:gd name="connsiteY2" fmla="*/ 132446 h 748700"/>
              <a:gd name="connsiteX3" fmla="*/ 0 w 6279327"/>
              <a:gd name="connsiteY3" fmla="*/ 650967 h 748700"/>
              <a:gd name="connsiteX4" fmla="*/ 5996 w 6279327"/>
              <a:gd name="connsiteY4" fmla="*/ 33127 h 74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9327" h="748700">
                <a:moveTo>
                  <a:pt x="5996" y="33127"/>
                </a:moveTo>
                <a:cubicBezTo>
                  <a:pt x="2097106" y="-226619"/>
                  <a:pt x="3211635" y="1161641"/>
                  <a:pt x="6279327" y="33127"/>
                </a:cubicBezTo>
                <a:lnTo>
                  <a:pt x="6272055" y="132446"/>
                </a:lnTo>
                <a:cubicBezTo>
                  <a:pt x="3105190" y="1308251"/>
                  <a:pt x="2091110" y="391221"/>
                  <a:pt x="0" y="650967"/>
                </a:cubicBezTo>
                <a:cubicBezTo>
                  <a:pt x="0" y="495119"/>
                  <a:pt x="5996" y="188975"/>
                  <a:pt x="5996" y="33127"/>
                </a:cubicBezTo>
                <a:close/>
              </a:path>
            </a:pathLst>
          </a:custGeom>
          <a:solidFill>
            <a:schemeClr val="accent6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131" name="타원 130"/>
          <p:cNvSpPr/>
          <p:nvPr/>
        </p:nvSpPr>
        <p:spPr>
          <a:xfrm>
            <a:off x="1403648" y="414894"/>
            <a:ext cx="6341531" cy="5919011"/>
          </a:xfrm>
          <a:prstGeom prst="ellipse">
            <a:avLst/>
          </a:prstGeom>
          <a:solidFill>
            <a:srgbClr val="56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타원 131"/>
          <p:cNvSpPr/>
          <p:nvPr/>
        </p:nvSpPr>
        <p:spPr>
          <a:xfrm>
            <a:off x="1540100" y="542255"/>
            <a:ext cx="6068626" cy="5664290"/>
          </a:xfrm>
          <a:prstGeom prst="ellipse">
            <a:avLst/>
          </a:prstGeom>
          <a:solidFill>
            <a:schemeClr val="bg1"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38492" y="2075035"/>
            <a:ext cx="5905769" cy="293156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pPr algn="ctr"/>
            <a:endParaRPr lang="en-US" altLang="ko-KR" sz="1100" b="1" spc="-300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algn="ctr"/>
            <a:r>
              <a:rPr lang="en-US" altLang="ko-KR" sz="4400" b="1" spc="-3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2018</a:t>
            </a:r>
            <a:r>
              <a:rPr lang="ko-KR" altLang="en-US" sz="4400" b="1" spc="-3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학년도 </a:t>
            </a:r>
            <a:r>
              <a:rPr lang="ko-KR" altLang="en-US" sz="44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대학생 </a:t>
            </a:r>
            <a:endParaRPr lang="en-US" altLang="ko-KR" sz="4400" b="1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algn="ctr"/>
            <a:endParaRPr lang="en-US" altLang="ko-KR" sz="1050" b="1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algn="ctr"/>
            <a:r>
              <a:rPr lang="ko-KR" altLang="en-US" sz="44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청소년교육지원사업 안내</a:t>
            </a:r>
            <a:endParaRPr lang="en-US" altLang="ko-KR" sz="4400" b="1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algn="ctr"/>
            <a:endParaRPr lang="en-US" altLang="ko-KR" sz="1100" b="1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algn="ctr"/>
            <a:endParaRPr lang="en-US" altLang="ko-KR" sz="3200" b="1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algn="ctr"/>
            <a:r>
              <a:rPr lang="en-US" altLang="ko-KR" sz="32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- </a:t>
            </a:r>
            <a:r>
              <a:rPr lang="ko-KR" altLang="en-US" sz="32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사전교육 </a:t>
            </a:r>
            <a:r>
              <a:rPr lang="en-US" altLang="ko-KR" sz="32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-</a:t>
            </a:r>
            <a:endParaRPr lang="ko-KR" altLang="en-US" sz="32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25" name="그림 1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26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66515" y="706649"/>
            <a:ext cx="2405285" cy="725291"/>
            <a:chOff x="546390" y="706649"/>
            <a:chExt cx="2405285" cy="725291"/>
          </a:xfrm>
        </p:grpSpPr>
        <p:sp>
          <p:nvSpPr>
            <p:cNvPr id="3" name="PubTriangle"/>
            <p:cNvSpPr>
              <a:spLocks noEditPoints="1" noChangeArrowheads="1"/>
            </p:cNvSpPr>
            <p:nvPr/>
          </p:nvSpPr>
          <p:spPr bwMode="auto">
            <a:xfrm rot="16382989">
              <a:off x="518095" y="734944"/>
              <a:ext cx="596988" cy="540398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56B7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함초롬돋움" panose="020B0504000101010101" pitchFamily="50" charset="-127"/>
                <a:ea typeface="함초롬돋움" panose="020B0504000101010101" pitchFamily="50" charset="-127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02287" y="908720"/>
              <a:ext cx="1849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지원내용</a:t>
              </a:r>
              <a:endPara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endParaRPr>
            </a:p>
          </p:txBody>
        </p:sp>
      </p:grpSp>
      <p:sp>
        <p:nvSpPr>
          <p:cNvPr id="20" name="PubTriangle"/>
          <p:cNvSpPr>
            <a:spLocks noEditPoints="1" noChangeArrowheads="1"/>
          </p:cNvSpPr>
          <p:nvPr/>
        </p:nvSpPr>
        <p:spPr bwMode="auto">
          <a:xfrm rot="16382989">
            <a:off x="518094" y="3639071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0740" y="3884855"/>
            <a:ext cx="2701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활동시간 제한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1" y="5662989"/>
            <a:ext cx="806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※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분 단위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활동에 대해서는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인정되지 않음</a:t>
            </a:r>
            <a:endParaRPr lang="en-US" altLang="ko-KR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※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연 </a:t>
            </a:r>
            <a:r>
              <a:rPr lang="en-US" altLang="ko-KR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10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시간 미만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의 활동에 대해서는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인정되지 않음</a:t>
            </a:r>
            <a:r>
              <a:rPr lang="en-US" altLang="ko-KR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장학금 미지급</a:t>
            </a:r>
            <a:r>
              <a:rPr lang="en-US" altLang="ko-KR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br>
              <a:rPr lang="en-US" altLang="ko-KR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※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 제한 시간은 대학마다 상이함</a:t>
            </a:r>
            <a:r>
              <a:rPr lang="en-US" altLang="ko-KR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endParaRPr lang="ko-KR" altLang="en-US" b="1" dirty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716016" y="692696"/>
            <a:ext cx="2405285" cy="725291"/>
            <a:chOff x="546390" y="706649"/>
            <a:chExt cx="2405285" cy="725291"/>
          </a:xfrm>
        </p:grpSpPr>
        <p:sp>
          <p:nvSpPr>
            <p:cNvPr id="16" name="PubTriangle"/>
            <p:cNvSpPr>
              <a:spLocks noEditPoints="1" noChangeArrowheads="1"/>
            </p:cNvSpPr>
            <p:nvPr/>
          </p:nvSpPr>
          <p:spPr bwMode="auto">
            <a:xfrm rot="16382989">
              <a:off x="518095" y="734944"/>
              <a:ext cx="596988" cy="540398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56B7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함초롬돋움" panose="020B0504000101010101" pitchFamily="50" charset="-127"/>
                <a:ea typeface="함초롬돋움" panose="020B0504000101010101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02287" y="908720"/>
              <a:ext cx="1849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의무사항</a:t>
              </a:r>
              <a:endPara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51520" y="1556793"/>
            <a:ext cx="4299784" cy="1933181"/>
            <a:chOff x="323529" y="1556793"/>
            <a:chExt cx="4299784" cy="1933181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323529" y="1556793"/>
              <a:ext cx="4248471" cy="1933181"/>
            </a:xfrm>
            <a:prstGeom prst="roundRect">
              <a:avLst/>
            </a:prstGeom>
            <a:solidFill>
              <a:srgbClr val="E8E8E8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돋움" panose="020B0504000101010101" pitchFamily="50" charset="-127"/>
                <a:ea typeface="함초롬돋움" panose="020B0504000101010101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9344" y="2061718"/>
              <a:ext cx="42439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●</a:t>
              </a:r>
              <a:r>
                <a:rPr lang="en-US" altLang="ko-KR" dirty="0" smtClean="0"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 </a:t>
              </a:r>
              <a:r>
                <a:rPr lang="ko-KR" altLang="en-US" dirty="0" smtClean="0"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시간당 급여</a:t>
              </a:r>
              <a:r>
                <a:rPr lang="en-US" altLang="ko-KR" dirty="0" smtClean="0"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(9,500</a:t>
              </a:r>
              <a:r>
                <a:rPr lang="ko-KR" altLang="en-US" dirty="0" smtClean="0"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원</a:t>
              </a:r>
              <a:r>
                <a:rPr lang="en-US" altLang="ko-KR" dirty="0" smtClean="0"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)</a:t>
              </a:r>
            </a:p>
            <a:p>
              <a:endPara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endParaRPr>
            </a:p>
            <a:p>
              <a:r>
                <a:rPr lang="en-US" altLang="ko-KR" b="1" dirty="0"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●</a:t>
              </a:r>
              <a:r>
                <a:rPr lang="en-US" altLang="ko-KR" dirty="0" smtClean="0"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 </a:t>
              </a:r>
              <a:r>
                <a:rPr lang="ko-KR" altLang="en-US" dirty="0" smtClean="0"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활동확인서 발급</a:t>
              </a:r>
              <a:r>
                <a:rPr lang="en-US" altLang="ko-KR" b="1" dirty="0" smtClean="0">
                  <a:solidFill>
                    <a:srgbClr val="FF0000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(</a:t>
              </a:r>
              <a:r>
                <a:rPr lang="ko-KR" altLang="en-US" b="1" dirty="0" smtClean="0">
                  <a:solidFill>
                    <a:srgbClr val="FF0000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봉사시간인증 불가</a:t>
              </a:r>
              <a:r>
                <a:rPr lang="en-US" altLang="ko-KR" b="1" dirty="0" smtClean="0">
                  <a:solidFill>
                    <a:srgbClr val="FF0000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</a:rPr>
                <a:t>)</a:t>
              </a:r>
            </a:p>
          </p:txBody>
        </p:sp>
      </p:grpSp>
      <p:sp>
        <p:nvSpPr>
          <p:cNvPr id="23" name="모서리가 둥근 직사각형 22"/>
          <p:cNvSpPr/>
          <p:nvPr/>
        </p:nvSpPr>
        <p:spPr>
          <a:xfrm>
            <a:off x="4592695" y="1556792"/>
            <a:ext cx="4248471" cy="2376264"/>
          </a:xfrm>
          <a:prstGeom prst="roundRect">
            <a:avLst/>
          </a:prstGeom>
          <a:solidFill>
            <a:srgbClr val="E8E8E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510" y="1735647"/>
            <a:ext cx="4243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활동계획서 제출하기</a:t>
            </a:r>
            <a:endParaRPr lang="en-US" altLang="ko-KR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endParaRPr lang="en-US" altLang="ko-KR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b="1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온라인 출근부 작성하기</a:t>
            </a:r>
            <a:endParaRPr lang="en-US" altLang="ko-KR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 (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단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활동일 포함 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5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일 이내 작성 가능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</a:p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b="1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기관 관리자에게 사업 소</a:t>
            </a:r>
            <a:r>
              <a:rPr lang="ko-KR" altLang="en-US" b="1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개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b="1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및 </a:t>
            </a:r>
            <a:r>
              <a:rPr lang="ko-KR" altLang="en-US" b="1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대학</a:t>
            </a:r>
            <a:endParaRPr lang="en-US" altLang="ko-KR" b="1" smtClean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indent="266700"/>
            <a:r>
              <a:rPr lang="ko-KR" altLang="en-US" b="1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공지</a:t>
            </a:r>
            <a:r>
              <a:rPr lang="en-US" altLang="ko-KR" b="1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 </a:t>
            </a:r>
            <a:r>
              <a:rPr lang="ko-KR" altLang="en-US" b="1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출근부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승인 관련 안내하기</a:t>
            </a:r>
            <a:endParaRPr lang="en-US" altLang="ko-KR" b="1" dirty="0" smtClean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05259"/>
              </p:ext>
            </p:extLst>
          </p:nvPr>
        </p:nvGraphicFramePr>
        <p:xfrm>
          <a:off x="816588" y="4437112"/>
          <a:ext cx="7427820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56955"/>
                <a:gridCol w="1856955"/>
                <a:gridCol w="1856955"/>
                <a:gridCol w="1856955"/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학기당 최소</a:t>
                      </a:r>
                      <a:endParaRPr lang="en-US" altLang="ko-KR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1</a:t>
                      </a:r>
                      <a:r>
                        <a:rPr lang="ko-KR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일 최대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E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주당</a:t>
                      </a:r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(</a:t>
                      </a:r>
                      <a:r>
                        <a:rPr lang="ko-KR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월</a:t>
                      </a:r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~</a:t>
                      </a:r>
                      <a:r>
                        <a:rPr lang="ko-KR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일 기준</a:t>
                      </a:r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) </a:t>
                      </a:r>
                      <a:r>
                        <a:rPr lang="ko-KR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최대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E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학기 중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E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방학 중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E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10</a:t>
                      </a:r>
                      <a:r>
                        <a:rPr lang="ko-KR" altLang="en-US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시간</a:t>
                      </a:r>
                      <a:endParaRPr lang="ko-KR" altLang="en-US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8</a:t>
                      </a:r>
                      <a:r>
                        <a:rPr lang="ko-KR" altLang="en-US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시간</a:t>
                      </a:r>
                      <a:endParaRPr lang="ko-KR" altLang="en-US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20</a:t>
                      </a:r>
                      <a:r>
                        <a:rPr lang="ko-KR" altLang="en-US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시간</a:t>
                      </a:r>
                      <a:endParaRPr lang="ko-KR" altLang="en-US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40</a:t>
                      </a:r>
                      <a:r>
                        <a:rPr lang="ko-KR" altLang="en-US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시간</a:t>
                      </a:r>
                      <a:endParaRPr lang="ko-KR" altLang="en-US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3.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지원내용 및 의무사항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27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0"/>
            <a:ext cx="91532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물결 35"/>
          <p:cNvSpPr/>
          <p:nvPr/>
        </p:nvSpPr>
        <p:spPr>
          <a:xfrm rot="21143992">
            <a:off x="-80935" y="5075093"/>
            <a:ext cx="9265785" cy="577857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0 w 6292292"/>
              <a:gd name="connsiteY0" fmla="*/ 585926 h 1522913"/>
              <a:gd name="connsiteX1" fmla="*/ 6292292 w 6292292"/>
              <a:gd name="connsiteY1" fmla="*/ 0 h 1522913"/>
              <a:gd name="connsiteX2" fmla="*/ 6273331 w 6292292"/>
              <a:gd name="connsiteY2" fmla="*/ 1053469 h 1522913"/>
              <a:gd name="connsiteX3" fmla="*/ 0 w 6292292"/>
              <a:gd name="connsiteY3" fmla="*/ 1053469 h 1522913"/>
              <a:gd name="connsiteX4" fmla="*/ 0 w 6292292"/>
              <a:gd name="connsiteY4" fmla="*/ 585926 h 1522913"/>
              <a:gd name="connsiteX0" fmla="*/ 0 w 6299402"/>
              <a:gd name="connsiteY0" fmla="*/ 805651 h 1522913"/>
              <a:gd name="connsiteX1" fmla="*/ 6299402 w 6299402"/>
              <a:gd name="connsiteY1" fmla="*/ 0 h 1522913"/>
              <a:gd name="connsiteX2" fmla="*/ 6280441 w 6299402"/>
              <a:gd name="connsiteY2" fmla="*/ 1053469 h 1522913"/>
              <a:gd name="connsiteX3" fmla="*/ 7110 w 6299402"/>
              <a:gd name="connsiteY3" fmla="*/ 1053469 h 1522913"/>
              <a:gd name="connsiteX4" fmla="*/ 0 w 6299402"/>
              <a:gd name="connsiteY4" fmla="*/ 805651 h 1522913"/>
              <a:gd name="connsiteX0" fmla="*/ 28417 w 6327819"/>
              <a:gd name="connsiteY0" fmla="*/ 805651 h 1518760"/>
              <a:gd name="connsiteX1" fmla="*/ 6327819 w 6327819"/>
              <a:gd name="connsiteY1" fmla="*/ 0 h 1518760"/>
              <a:gd name="connsiteX2" fmla="*/ 6308858 w 6327819"/>
              <a:gd name="connsiteY2" fmla="*/ 1053469 h 1518760"/>
              <a:gd name="connsiteX3" fmla="*/ 0 w 6327819"/>
              <a:gd name="connsiteY3" fmla="*/ 1033924 h 1518760"/>
              <a:gd name="connsiteX4" fmla="*/ 28417 w 6327819"/>
              <a:gd name="connsiteY4" fmla="*/ 805651 h 15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819" h="1518760">
                <a:moveTo>
                  <a:pt x="28417" y="805651"/>
                </a:moveTo>
                <a:cubicBezTo>
                  <a:pt x="2119527" y="545905"/>
                  <a:pt x="3260127" y="1128514"/>
                  <a:pt x="6327819" y="0"/>
                </a:cubicBezTo>
                <a:cubicBezTo>
                  <a:pt x="6327819" y="155848"/>
                  <a:pt x="6308858" y="897621"/>
                  <a:pt x="6308858" y="1053469"/>
                </a:cubicBezTo>
                <a:cubicBezTo>
                  <a:pt x="3141993" y="2229274"/>
                  <a:pt x="2091110" y="774178"/>
                  <a:pt x="0" y="1033924"/>
                </a:cubicBezTo>
                <a:lnTo>
                  <a:pt x="28417" y="80565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 rot="20741308">
            <a:off x="-99899" y="5326743"/>
            <a:ext cx="9378125" cy="369108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331" h="970114">
                <a:moveTo>
                  <a:pt x="0" y="33127"/>
                </a:moveTo>
                <a:cubicBezTo>
                  <a:pt x="2091110" y="-226619"/>
                  <a:pt x="3205639" y="1161641"/>
                  <a:pt x="6273331" y="33127"/>
                </a:cubicBezTo>
                <a:lnTo>
                  <a:pt x="6273331" y="500670"/>
                </a:lnTo>
                <a:cubicBezTo>
                  <a:pt x="3106466" y="1676475"/>
                  <a:pt x="2091110" y="240924"/>
                  <a:pt x="0" y="500670"/>
                </a:cubicBezTo>
                <a:lnTo>
                  <a:pt x="0" y="33127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000" y1="43704" x2="49658" y2="33333"/>
                        <a14:foregroundMark x1="55137" y1="95926" x2="76370" y2="93333"/>
                        <a14:foregroundMark x1="93493" y1="90000" x2="79452" y2="90000"/>
                        <a14:foregroundMark x1="39384" y1="97037" x2="46918" y2="94815"/>
                        <a14:foregroundMark x1="18493" y1="95556" x2="33219" y2="97037"/>
                        <a14:backgroundMark x1="31849" y1="52222" x2="31849" y2="52222"/>
                        <a14:backgroundMark x1="31849" y1="38519" x2="39041" y2="68889"/>
                        <a14:backgroundMark x1="8904" y1="51111" x2="57192" y2="84074"/>
                        <a14:backgroundMark x1="53425" y1="40370" x2="57192" y2="50000"/>
                        <a14:backgroundMark x1="97603" y1="45185" x2="98630" y2="78519"/>
                        <a14:backgroundMark x1="91096" y1="56296" x2="99658" y2="64815"/>
                        <a14:backgroundMark x1="96575" y1="83333" x2="96918" y2="71852"/>
                        <a14:backgroundMark x1="97945" y1="86667" x2="97945" y2="76296"/>
                        <a14:backgroundMark x1="95890" y1="86296" x2="99658" y2="89630"/>
                        <a14:backgroundMark x1="57192" y1="56667" x2="56507" y2="52963"/>
                        <a14:backgroundMark x1="60959" y1="56667" x2="64726" y2="54074"/>
                        <a14:backgroundMark x1="58562" y1="59259" x2="62671" y2="48889"/>
                        <a14:backgroundMark x1="89384" y1="56296" x2="94863" y2="58519"/>
                        <a14:backgroundMark x1="85959" y1="53333" x2="99658" y2="57778"/>
                        <a14:backgroundMark x1="85959" y1="54444" x2="97603" y2="59259"/>
                        <a14:backgroundMark x1="68836" y1="53333" x2="61644" y2="54444"/>
                        <a14:backgroundMark x1="52397" y1="66667" x2="43836" y2="55556"/>
                        <a14:backgroundMark x1="58219" y1="70000" x2="45890" y2="63333"/>
                        <a14:backgroundMark x1="45548" y1="49630" x2="48630" y2="6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980">
            <a:off x="5982946" y="58913"/>
            <a:ext cx="2442547" cy="2258520"/>
          </a:xfrm>
          <a:prstGeom prst="rect">
            <a:avLst/>
          </a:prstGeom>
        </p:spPr>
      </p:pic>
      <p:pic>
        <p:nvPicPr>
          <p:cNvPr id="1031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8739">
            <a:off x="634994" y="4107685"/>
            <a:ext cx="1615353" cy="13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1092">
            <a:off x="6902124" y="4065602"/>
            <a:ext cx="1532440" cy="15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5047">
            <a:off x="296815" y="1931618"/>
            <a:ext cx="18192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5797127" y="4553437"/>
            <a:ext cx="1736418" cy="1704286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14" name="타원 13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33" name="직사각형 32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2" name="직사각형 5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6" name="직사각형 5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9" name="직사각형 5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2" name="직사각형 6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6" name="직사각형 6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9" name="직사각형 6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2" name="직사각형 7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5" name="직사각형 7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306853" y="306298"/>
            <a:ext cx="3132764" cy="3074793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79" name="타원 78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119" name="직사각형 118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8" name="타원 8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5" name="그룹 94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7" name="직사각형 11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5" name="직사각형 11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" name="그룹 96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3" name="직사각형 11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8" name="그룹 97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1" name="직사각형 110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9" name="그룹 98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9" name="직사각형 10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7" name="직사각형 10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5" name="직사각형 10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3" name="직사각형 10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4" name="물결 35"/>
          <p:cNvSpPr/>
          <p:nvPr/>
        </p:nvSpPr>
        <p:spPr>
          <a:xfrm rot="505777">
            <a:off x="-106076" y="5403897"/>
            <a:ext cx="9315288" cy="719823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11445 w 6273331"/>
              <a:gd name="connsiteY0" fmla="*/ 20385 h 1898099"/>
              <a:gd name="connsiteX1" fmla="*/ 6273331 w 6273331"/>
              <a:gd name="connsiteY1" fmla="*/ 961112 h 1898099"/>
              <a:gd name="connsiteX2" fmla="*/ 6273331 w 6273331"/>
              <a:gd name="connsiteY2" fmla="*/ 1428655 h 1898099"/>
              <a:gd name="connsiteX3" fmla="*/ 0 w 6273331"/>
              <a:gd name="connsiteY3" fmla="*/ 1428655 h 1898099"/>
              <a:gd name="connsiteX4" fmla="*/ 11445 w 6273331"/>
              <a:gd name="connsiteY4" fmla="*/ 20385 h 1898099"/>
              <a:gd name="connsiteX0" fmla="*/ 0 w 6342729"/>
              <a:gd name="connsiteY0" fmla="*/ 20488 h 1886004"/>
              <a:gd name="connsiteX1" fmla="*/ 6342729 w 6342729"/>
              <a:gd name="connsiteY1" fmla="*/ 949017 h 1886004"/>
              <a:gd name="connsiteX2" fmla="*/ 6342729 w 6342729"/>
              <a:gd name="connsiteY2" fmla="*/ 1416560 h 1886004"/>
              <a:gd name="connsiteX3" fmla="*/ 69398 w 6342729"/>
              <a:gd name="connsiteY3" fmla="*/ 1416560 h 1886004"/>
              <a:gd name="connsiteX4" fmla="*/ 0 w 6342729"/>
              <a:gd name="connsiteY4" fmla="*/ 20488 h 1886004"/>
              <a:gd name="connsiteX0" fmla="*/ 0 w 6342729"/>
              <a:gd name="connsiteY0" fmla="*/ 20488 h 1891882"/>
              <a:gd name="connsiteX1" fmla="*/ 6342729 w 6342729"/>
              <a:gd name="connsiteY1" fmla="*/ 949017 h 1891882"/>
              <a:gd name="connsiteX2" fmla="*/ 6342729 w 6342729"/>
              <a:gd name="connsiteY2" fmla="*/ 1416560 h 1891882"/>
              <a:gd name="connsiteX3" fmla="*/ 25212 w 6342729"/>
              <a:gd name="connsiteY3" fmla="*/ 1443640 h 1891882"/>
              <a:gd name="connsiteX4" fmla="*/ 0 w 6342729"/>
              <a:gd name="connsiteY4" fmla="*/ 20488 h 1891882"/>
              <a:gd name="connsiteX0" fmla="*/ 0 w 6342729"/>
              <a:gd name="connsiteY0" fmla="*/ 20488 h 1888337"/>
              <a:gd name="connsiteX1" fmla="*/ 6342729 w 6342729"/>
              <a:gd name="connsiteY1" fmla="*/ 949017 h 1888337"/>
              <a:gd name="connsiteX2" fmla="*/ 6342729 w 6342729"/>
              <a:gd name="connsiteY2" fmla="*/ 1416560 h 1888337"/>
              <a:gd name="connsiteX3" fmla="*/ 51723 w 6342729"/>
              <a:gd name="connsiteY3" fmla="*/ 1427393 h 1888337"/>
              <a:gd name="connsiteX4" fmla="*/ 0 w 6342729"/>
              <a:gd name="connsiteY4" fmla="*/ 20488 h 1888337"/>
              <a:gd name="connsiteX0" fmla="*/ 0 w 6342729"/>
              <a:gd name="connsiteY0" fmla="*/ 20488 h 1891884"/>
              <a:gd name="connsiteX1" fmla="*/ 6342729 w 6342729"/>
              <a:gd name="connsiteY1" fmla="*/ 949017 h 1891884"/>
              <a:gd name="connsiteX2" fmla="*/ 6342729 w 6342729"/>
              <a:gd name="connsiteY2" fmla="*/ 1416560 h 1891884"/>
              <a:gd name="connsiteX3" fmla="*/ 25212 w 6342729"/>
              <a:gd name="connsiteY3" fmla="*/ 1443641 h 1891884"/>
              <a:gd name="connsiteX4" fmla="*/ 0 w 6342729"/>
              <a:gd name="connsiteY4" fmla="*/ 20488 h 189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729" h="1891884">
                <a:moveTo>
                  <a:pt x="0" y="20488"/>
                </a:moveTo>
                <a:cubicBezTo>
                  <a:pt x="2091110" y="-239258"/>
                  <a:pt x="3275037" y="2077531"/>
                  <a:pt x="6342729" y="949017"/>
                </a:cubicBezTo>
                <a:lnTo>
                  <a:pt x="6342729" y="1416560"/>
                </a:lnTo>
                <a:cubicBezTo>
                  <a:pt x="3175864" y="2592365"/>
                  <a:pt x="2116322" y="1183895"/>
                  <a:pt x="25212" y="1443641"/>
                </a:cubicBezTo>
                <a:cubicBezTo>
                  <a:pt x="25212" y="1287793"/>
                  <a:pt x="0" y="176336"/>
                  <a:pt x="0" y="20488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121" name="물결 35"/>
          <p:cNvSpPr/>
          <p:nvPr/>
        </p:nvSpPr>
        <p:spPr>
          <a:xfrm rot="280122">
            <a:off x="-40638" y="5917055"/>
            <a:ext cx="9162221" cy="272102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5996 w 6279327"/>
              <a:gd name="connsiteY0" fmla="*/ 33127 h 1004753"/>
              <a:gd name="connsiteX1" fmla="*/ 6279327 w 6279327"/>
              <a:gd name="connsiteY1" fmla="*/ 33127 h 1004753"/>
              <a:gd name="connsiteX2" fmla="*/ 6279327 w 6279327"/>
              <a:gd name="connsiteY2" fmla="*/ 500670 h 1004753"/>
              <a:gd name="connsiteX3" fmla="*/ 0 w 6279327"/>
              <a:gd name="connsiteY3" fmla="*/ 650967 h 1004753"/>
              <a:gd name="connsiteX4" fmla="*/ 5996 w 6279327"/>
              <a:gd name="connsiteY4" fmla="*/ 33127 h 1004753"/>
              <a:gd name="connsiteX0" fmla="*/ 5996 w 6279327"/>
              <a:gd name="connsiteY0" fmla="*/ 33127 h 820415"/>
              <a:gd name="connsiteX1" fmla="*/ 6279327 w 6279327"/>
              <a:gd name="connsiteY1" fmla="*/ 33127 h 820415"/>
              <a:gd name="connsiteX2" fmla="*/ 6274237 w 6279327"/>
              <a:gd name="connsiteY2" fmla="*/ 242910 h 820415"/>
              <a:gd name="connsiteX3" fmla="*/ 0 w 6279327"/>
              <a:gd name="connsiteY3" fmla="*/ 650967 h 820415"/>
              <a:gd name="connsiteX4" fmla="*/ 5996 w 6279327"/>
              <a:gd name="connsiteY4" fmla="*/ 33127 h 820415"/>
              <a:gd name="connsiteX0" fmla="*/ 5996 w 6279327"/>
              <a:gd name="connsiteY0" fmla="*/ 33127 h 748700"/>
              <a:gd name="connsiteX1" fmla="*/ 6279327 w 6279327"/>
              <a:gd name="connsiteY1" fmla="*/ 33127 h 748700"/>
              <a:gd name="connsiteX2" fmla="*/ 6272055 w 6279327"/>
              <a:gd name="connsiteY2" fmla="*/ 132446 h 748700"/>
              <a:gd name="connsiteX3" fmla="*/ 0 w 6279327"/>
              <a:gd name="connsiteY3" fmla="*/ 650967 h 748700"/>
              <a:gd name="connsiteX4" fmla="*/ 5996 w 6279327"/>
              <a:gd name="connsiteY4" fmla="*/ 33127 h 74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9327" h="748700">
                <a:moveTo>
                  <a:pt x="5996" y="33127"/>
                </a:moveTo>
                <a:cubicBezTo>
                  <a:pt x="2097106" y="-226619"/>
                  <a:pt x="3211635" y="1161641"/>
                  <a:pt x="6279327" y="33127"/>
                </a:cubicBezTo>
                <a:lnTo>
                  <a:pt x="6272055" y="132446"/>
                </a:lnTo>
                <a:cubicBezTo>
                  <a:pt x="3105190" y="1308251"/>
                  <a:pt x="2091110" y="391221"/>
                  <a:pt x="0" y="650967"/>
                </a:cubicBezTo>
                <a:cubicBezTo>
                  <a:pt x="0" y="495119"/>
                  <a:pt x="5996" y="188975"/>
                  <a:pt x="5996" y="33127"/>
                </a:cubicBezTo>
                <a:close/>
              </a:path>
            </a:pathLst>
          </a:custGeom>
          <a:solidFill>
            <a:schemeClr val="accent6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403648" y="414894"/>
            <a:ext cx="6341531" cy="5919011"/>
            <a:chOff x="1786905" y="515391"/>
            <a:chExt cx="7400172" cy="6907118"/>
          </a:xfrm>
        </p:grpSpPr>
        <p:sp>
          <p:nvSpPr>
            <p:cNvPr id="131" name="타원 130"/>
            <p:cNvSpPr/>
            <p:nvPr/>
          </p:nvSpPr>
          <p:spPr>
            <a:xfrm>
              <a:off x="1786905" y="515391"/>
              <a:ext cx="7400172" cy="6907118"/>
            </a:xfrm>
            <a:prstGeom prst="ellipse">
              <a:avLst/>
            </a:prstGeom>
            <a:solidFill>
              <a:srgbClr val="56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946136" y="664013"/>
              <a:ext cx="7081709" cy="6609874"/>
            </a:xfrm>
            <a:prstGeom prst="ellipse">
              <a:avLst/>
            </a:prstGeom>
            <a:solidFill>
              <a:schemeClr val="bg1"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2188991" y="2305760"/>
            <a:ext cx="4770844" cy="2137278"/>
          </a:xfrm>
          <a:prstGeom prst="rect">
            <a:avLst/>
          </a:prstGeom>
          <a:noFill/>
        </p:spPr>
        <p:txBody>
          <a:bodyPr wrap="none" lIns="104927" tIns="52464" rIns="104927" bIns="52464" rtlCol="0">
            <a:spAutoFit/>
          </a:bodyPr>
          <a:lstStyle/>
          <a:p>
            <a:pPr algn="ctr"/>
            <a:r>
              <a:rPr lang="en-US" altLang="ko-KR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4. </a:t>
            </a:r>
            <a:r>
              <a:rPr lang="ko-KR" altLang="en-US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활동 및</a:t>
            </a:r>
            <a:endParaRPr lang="en-US" altLang="ko-KR" sz="6600" b="1" spc="-3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  <a:p>
            <a:pPr algn="ctr"/>
            <a:r>
              <a:rPr lang="ko-KR" altLang="en-US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출근부 작성</a:t>
            </a:r>
            <a:endParaRPr lang="en-US" altLang="ko-KR" sz="6600" b="1" spc="-3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</p:txBody>
      </p:sp>
      <p:pic>
        <p:nvPicPr>
          <p:cNvPr id="126" name="그림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27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611561" y="1556792"/>
            <a:ext cx="8064895" cy="1800200"/>
          </a:xfrm>
          <a:prstGeom prst="roundRect">
            <a:avLst/>
          </a:prstGeom>
          <a:solidFill>
            <a:srgbClr val="E8E8E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7" y="908720"/>
            <a:ext cx="184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활동내용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344" y="1714525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</a:t>
            </a:r>
            <a:r>
              <a:rPr lang="en-US" altLang="ko-KR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멘</a:t>
            </a:r>
            <a:r>
              <a:rPr lang="ko-KR" altLang="en-US">
                <a:latin typeface="함초롬돋움" panose="020B0504000101010101" pitchFamily="50" charset="-127"/>
                <a:ea typeface="함초롬돋움" panose="020B0504000101010101" pitchFamily="50" charset="-127"/>
              </a:rPr>
              <a:t>티</a:t>
            </a:r>
            <a:r>
              <a:rPr lang="ko-KR" altLang="en-US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를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중심으로 교과목 학습지도 및 예체능 지도 등 특기적성 교육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/>
            </a:r>
            <a:b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/>
            </a:r>
            <a:b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 b="1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진로지도 및 고민상담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자기주도 학습법 및 학습 동기부여 활동 등</a:t>
            </a:r>
            <a:endParaRPr lang="en-US" altLang="ko-KR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b="1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근로기관 업무보조</a:t>
            </a:r>
            <a:r>
              <a:rPr lang="en-US" altLang="ko-KR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단순노무</a:t>
            </a:r>
            <a:r>
              <a:rPr lang="en-US" altLang="ko-KR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청소</a:t>
            </a:r>
            <a:r>
              <a:rPr lang="en-US" altLang="ko-KR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)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등의 활동은 인정하지 않음</a:t>
            </a:r>
            <a:endParaRPr lang="en-US" altLang="ko-KR" b="1" dirty="0" smtClean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0" name="PubTriangle"/>
          <p:cNvSpPr>
            <a:spLocks noEditPoints="1" noChangeArrowheads="1"/>
          </p:cNvSpPr>
          <p:nvPr/>
        </p:nvSpPr>
        <p:spPr bwMode="auto">
          <a:xfrm rot="16382989">
            <a:off x="518094" y="3634473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0740" y="3880257"/>
            <a:ext cx="2701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참고사항</a:t>
            </a:r>
            <a:endParaRPr lang="ko-KR" altLang="en-US" sz="2800" b="1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7281" y="4479404"/>
            <a:ext cx="8064895" cy="1397868"/>
          </a:xfrm>
          <a:prstGeom prst="roundRect">
            <a:avLst/>
          </a:prstGeom>
          <a:solidFill>
            <a:srgbClr val="E8E8E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000" y="4703139"/>
            <a:ext cx="806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대학탐방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문화체험 등의 특별활동은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기관 담당자의 승인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하에 가능</a:t>
            </a:r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endParaRPr lang="en-US" altLang="ko-KR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b="1">
                <a:latin typeface="함초롬돋움" panose="020B0504000101010101" pitchFamily="50" charset="-127"/>
                <a:ea typeface="함초롬돋움" panose="020B0504000101010101" pitchFamily="50" charset="-127"/>
              </a:rPr>
              <a:t>●</a:t>
            </a:r>
            <a:r>
              <a:rPr lang="en-US" altLang="ko-KR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멘</a:t>
            </a:r>
            <a:r>
              <a:rPr lang="ko-KR" altLang="en-US">
                <a:latin typeface="함초롬돋움" panose="020B0504000101010101" pitchFamily="50" charset="-127"/>
                <a:ea typeface="함초롬돋움" panose="020B0504000101010101" pitchFamily="50" charset="-127"/>
              </a:rPr>
              <a:t>티</a:t>
            </a:r>
            <a:r>
              <a:rPr lang="ko-KR" altLang="en-US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는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반드시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근로기관 소속의 청소년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이어야 함</a:t>
            </a:r>
            <a:endParaRPr lang="en-US" altLang="ko-KR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4.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 및 출근부 작성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7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611561" y="1556792"/>
            <a:ext cx="8064895" cy="461665"/>
          </a:xfrm>
          <a:prstGeom prst="roundRect">
            <a:avLst/>
          </a:prstGeom>
          <a:solidFill>
            <a:srgbClr val="E8E8E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6" y="908720"/>
            <a:ext cx="397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출근부 작성 절차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588" y="1618347"/>
            <a:ext cx="7499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대학선발</a:t>
            </a:r>
            <a:r>
              <a:rPr lang="en-US" altLang="ko-KR" sz="16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16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기관 </a:t>
            </a:r>
            <a:r>
              <a:rPr lang="ko-KR" altLang="en-US" sz="1600" b="1" dirty="0" err="1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매칭</a:t>
            </a:r>
            <a:r>
              <a:rPr lang="en-US" altLang="ko-KR" sz="16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16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시간표 입력</a:t>
            </a:r>
            <a:r>
              <a:rPr lang="en-US" altLang="ko-KR" sz="16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16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온라인 사전교육 이수</a:t>
            </a:r>
            <a:r>
              <a:rPr lang="en-US" altLang="ko-KR" sz="16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ko-KR" altLang="en-US" sz="16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z="1600" b="1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▶ 활동 ▶ </a:t>
            </a:r>
            <a:r>
              <a:rPr lang="ko-KR" altLang="en-US" sz="16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출근부 입력</a:t>
            </a:r>
            <a:endParaRPr lang="ko-KR" altLang="en-US" sz="1600" b="1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0" name="PubTriangle"/>
          <p:cNvSpPr>
            <a:spLocks noEditPoints="1" noChangeArrowheads="1"/>
          </p:cNvSpPr>
          <p:nvPr/>
        </p:nvSpPr>
        <p:spPr bwMode="auto">
          <a:xfrm rot="16382989">
            <a:off x="518094" y="2215168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0740" y="2460952"/>
            <a:ext cx="2701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출근부 작성</a:t>
            </a:r>
            <a:endParaRPr lang="ko-KR" altLang="en-US" sz="2800" b="1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1" y="3037016"/>
            <a:ext cx="8280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</a:t>
            </a:r>
            <a:r>
              <a:rPr lang="en-US" altLang="ko-KR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온라인 사전교육을 반드시</a:t>
            </a:r>
            <a:r>
              <a:rPr lang="en-US" altLang="ko-KR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!!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이수 </a:t>
            </a:r>
            <a:r>
              <a:rPr lang="ko-KR" altLang="en-US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해야 출근부 작성 가능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/>
            </a:r>
            <a:b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endParaRPr lang="en-US" altLang="ko-KR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b="1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 </a:t>
            </a:r>
            <a:r>
              <a:rPr lang="ko-KR" altLang="en-US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온라인 사전교육은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시간표입력</a:t>
            </a:r>
            <a:r>
              <a:rPr lang="en-US" altLang="ko-KR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활동계획서 업로드 및 승인</a:t>
            </a:r>
            <a:r>
              <a:rPr lang="en-US" altLang="ko-KR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기관 </a:t>
            </a:r>
            <a:r>
              <a:rPr lang="ko-KR" altLang="en-US" b="1" err="1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매칭까지</a:t>
            </a:r>
            <a:r>
              <a:rPr lang="ko-KR" altLang="en-US" b="1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endParaRPr lang="en-US" altLang="ko-KR" b="1" smtClean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ko-KR" altLang="en-US" b="1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   완료되어야 수강 </a:t>
            </a:r>
            <a:r>
              <a:rPr lang="ko-KR" altLang="en-US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가능</a:t>
            </a:r>
            <a:endParaRPr lang="en-US" altLang="ko-KR" b="1" dirty="0" smtClean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endParaRPr lang="en-US" altLang="ko-KR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b="1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 </a:t>
            </a:r>
            <a:r>
              <a:rPr lang="ko-KR" altLang="en-US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활동 기관 담당자에게 출근부 승인 관련 안내 필수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/>
            </a:r>
            <a:b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▪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매월 활동 종료 후 출근부 최종 승인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대학제출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)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필수</a:t>
            </a:r>
            <a:endParaRPr lang="en-US" altLang="ko-KR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▪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시스템 관련 안내 매뉴얼 참고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커뮤니티 참고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</a:p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b="1">
                <a:latin typeface="함초롬돋움" panose="020B0504000101010101" pitchFamily="50" charset="-127"/>
                <a:ea typeface="함초롬돋움" panose="020B0504000101010101" pitchFamily="50" charset="-127"/>
              </a:rPr>
              <a:t>●</a:t>
            </a:r>
            <a:r>
              <a:rPr lang="en-US" altLang="ko-KR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멘토는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활동 후 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5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일 이내에 한국장학재단 홈페이지</a:t>
            </a:r>
            <a:r>
              <a:rPr lang="en-US" altLang="ko-KR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또</a:t>
            </a:r>
            <a:r>
              <a:rPr lang="ko-KR" altLang="en-US">
                <a:latin typeface="함초롬돋움" panose="020B0504000101010101" pitchFamily="50" charset="-127"/>
                <a:ea typeface="함초롬돋움" panose="020B0504000101010101" pitchFamily="50" charset="-127"/>
              </a:rPr>
              <a:t>는</a:t>
            </a:r>
            <a:r>
              <a:rPr lang="en-US" altLang="ko-KR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어플에서</a:t>
            </a:r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  </a:t>
            </a:r>
            <a:r>
              <a:rPr lang="ko-KR" altLang="en-US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출근부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작성</a:t>
            </a:r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endParaRPr lang="en-US" altLang="ko-KR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4.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 및 출근부 작성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6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33624" y="684515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815" y="786068"/>
            <a:ext cx="357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허위</a:t>
            </a: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·</a:t>
            </a:r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부정근로 제재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4.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 및 출근부 작성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5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1861"/>
              </p:ext>
            </p:extLst>
          </p:nvPr>
        </p:nvGraphicFramePr>
        <p:xfrm>
          <a:off x="530891" y="1279405"/>
          <a:ext cx="8320942" cy="272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400"/>
                <a:gridCol w="3570583"/>
                <a:gridCol w="3492959"/>
              </a:tblGrid>
              <a:tr h="353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유형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정의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제재</a:t>
                      </a:r>
                      <a:endParaRPr lang="ko-KR" altLang="en-US" sz="1800" dirty="0"/>
                    </a:p>
                  </a:txBody>
                  <a:tcPr anchor="ctr"/>
                </a:tc>
              </a:tr>
              <a:tr h="957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허위근로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근로를 하지 않고 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출근부를 입력한 경우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근로 중단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장학금 환수 및 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확정시점의 다음학기부터 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b="1" dirty="0" smtClean="0"/>
                        <a:t>4</a:t>
                      </a:r>
                      <a:r>
                        <a:rPr lang="ko-KR" altLang="en-US" sz="1600" b="1" dirty="0" smtClean="0"/>
                        <a:t>개 학기 </a:t>
                      </a:r>
                      <a:r>
                        <a:rPr lang="ko-KR" altLang="en-US" sz="1600" dirty="0" smtClean="0"/>
                        <a:t>참여 제한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7943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대체근로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실제 근로시간과 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출근부 입력시간이 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b="1" dirty="0" smtClean="0"/>
                        <a:t>상이</a:t>
                      </a:r>
                      <a:r>
                        <a:rPr lang="ko-KR" altLang="en-US" sz="1600" dirty="0" smtClean="0"/>
                        <a:t>한 경우</a:t>
                      </a:r>
                      <a:endParaRPr lang="ko-KR" alt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근로 중단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확정시점의 다음 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학기부터 장학생 및 대리근로자 </a:t>
                      </a:r>
                      <a:r>
                        <a:rPr lang="en-US" altLang="ko-KR" sz="1600" b="1" dirty="0" smtClean="0"/>
                        <a:t>2</a:t>
                      </a:r>
                      <a:r>
                        <a:rPr lang="ko-KR" altLang="en-US" sz="1600" b="1" dirty="0" smtClean="0"/>
                        <a:t>개 학기</a:t>
                      </a:r>
                      <a:r>
                        <a:rPr lang="ko-KR" altLang="en-US" sz="1600" dirty="0" smtClean="0"/>
                        <a:t> 참여 제한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5590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대리근로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장학생이 아닌 </a:t>
                      </a:r>
                      <a:r>
                        <a:rPr lang="ko-KR" altLang="en-US" sz="1600" b="1" dirty="0" smtClean="0"/>
                        <a:t>타인이 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ko-KR" altLang="en-US" sz="1600" b="1" dirty="0" smtClean="0"/>
                        <a:t>근로를 대신</a:t>
                      </a:r>
                      <a:r>
                        <a:rPr lang="ko-KR" altLang="en-US" sz="1600" dirty="0" smtClean="0"/>
                        <a:t>한 경우</a:t>
                      </a:r>
                      <a:endParaRPr lang="ko-KR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0400" y="4077072"/>
            <a:ext cx="83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▪ </a:t>
            </a:r>
            <a:r>
              <a:rPr lang="ko-KR" altLang="en-US" sz="1400" dirty="0" smtClean="0"/>
              <a:t>장학생의 자진 신고로 인한 환수 사례 발견 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제재처리는 대학 재량에 따름</a:t>
            </a:r>
            <a:endParaRPr lang="ko-KR" altLang="en-US" sz="1400" dirty="0"/>
          </a:p>
        </p:txBody>
      </p:sp>
      <p:sp>
        <p:nvSpPr>
          <p:cNvPr id="9" name="PubTriangle"/>
          <p:cNvSpPr>
            <a:spLocks noEditPoints="1" noChangeArrowheads="1"/>
          </p:cNvSpPr>
          <p:nvPr/>
        </p:nvSpPr>
        <p:spPr bwMode="auto">
          <a:xfrm rot="16382989">
            <a:off x="544837" y="4470629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9028" y="4702910"/>
            <a:ext cx="4091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허위</a:t>
            </a: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서류제출자 제한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633" y="5229200"/>
            <a:ext cx="8483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장학금 지급 전 발견 시</a:t>
            </a:r>
            <a:r>
              <a:rPr lang="en-US" altLang="ko-KR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: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사업 참여 중지</a:t>
            </a:r>
            <a:r>
              <a:rPr lang="en-US" altLang="ko-KR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장학금 미지급 및 </a:t>
            </a:r>
            <a:r>
              <a:rPr lang="ko-KR" altLang="en-US" sz="200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발견일로부터 </a:t>
            </a:r>
            <a:r>
              <a:rPr lang="ko-KR" altLang="en-US" sz="200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 </a:t>
            </a:r>
            <a:endParaRPr lang="en-US" altLang="ko-KR" sz="200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sz="2000" b="1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z="2000" b="1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  </a:t>
            </a:r>
            <a:r>
              <a:rPr lang="en-US" altLang="ko-KR" sz="2000" b="1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2</a:t>
            </a:r>
            <a:r>
              <a:rPr lang="ko-KR" altLang="en-US" sz="20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년 </a:t>
            </a:r>
            <a:r>
              <a:rPr lang="ko-KR" altLang="en-US" sz="2000" b="1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간 </a:t>
            </a:r>
            <a:r>
              <a:rPr lang="ko-KR" altLang="en-US" sz="200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사업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참여 제한</a:t>
            </a:r>
            <a:endParaRPr lang="en-US" altLang="ko-KR" sz="1050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장학금 지급 후 발견 시</a:t>
            </a:r>
            <a:r>
              <a:rPr lang="en-US" altLang="ko-KR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: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사업 참여 중지</a:t>
            </a:r>
            <a:r>
              <a:rPr lang="en-US" altLang="ko-KR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장학금 환수 및 </a:t>
            </a:r>
            <a:r>
              <a:rPr lang="ko-KR" altLang="en-US" sz="200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발견일로부터 </a:t>
            </a:r>
            <a:r>
              <a:rPr lang="ko-KR" altLang="en-US" sz="200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endParaRPr lang="en-US" altLang="ko-KR" sz="200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sz="2000" b="1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   3</a:t>
            </a:r>
            <a:r>
              <a:rPr lang="ko-KR" altLang="en-US" sz="20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년 </a:t>
            </a:r>
            <a:r>
              <a:rPr lang="ko-KR" altLang="en-US" sz="2000" b="1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간 </a:t>
            </a:r>
            <a:r>
              <a:rPr lang="ko-KR" altLang="en-US" sz="200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사업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참여 제한</a:t>
            </a:r>
            <a:endParaRPr lang="ko-KR" altLang="en-US" sz="2000" b="1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32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ubTriangle"/>
          <p:cNvSpPr>
            <a:spLocks noEditPoints="1" noChangeArrowheads="1"/>
          </p:cNvSpPr>
          <p:nvPr/>
        </p:nvSpPr>
        <p:spPr bwMode="auto">
          <a:xfrm rot="16382989">
            <a:off x="469640" y="735739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2286" y="981523"/>
            <a:ext cx="2701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유의사항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436" y="1916832"/>
            <a:ext cx="80648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대학 선발 이전의 활동에 대해 인정불가</a:t>
            </a:r>
            <a:endParaRPr lang="en-US" altLang="ko-KR" sz="2000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endParaRPr lang="en-US" altLang="ko-KR" sz="1050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sz="2000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일시적인 휴강</a:t>
            </a:r>
            <a:r>
              <a:rPr lang="en-US" altLang="ko-KR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dirty="0" err="1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공결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등으로 인하여 발생된 시간에 이루어진 활동은 </a:t>
            </a:r>
            <a:endParaRPr lang="en-US" altLang="ko-KR" sz="2000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sz="2000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  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그 시간이 </a:t>
            </a:r>
            <a:r>
              <a:rPr lang="ko-KR" altLang="en-US" sz="2000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학업시간표와 중복되어 인정되지 않음</a:t>
            </a:r>
            <a:endParaRPr lang="en-US" altLang="ko-KR" sz="2000" b="1" dirty="0" smtClean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endParaRPr lang="en-US" altLang="ko-KR" sz="1050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sz="2000">
                <a:latin typeface="함초롬돋움" panose="020B0504000101010101" pitchFamily="50" charset="-127"/>
                <a:ea typeface="함초롬돋움" panose="020B0504000101010101" pitchFamily="50" charset="-127"/>
              </a:rPr>
              <a:t>● </a:t>
            </a:r>
            <a:r>
              <a:rPr lang="ko-KR" altLang="en-US" sz="200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멘토의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학적이 변동될 경우</a:t>
            </a:r>
            <a:r>
              <a:rPr lang="en-US" altLang="ko-KR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변동당일의 활동까지만 인정됨</a:t>
            </a:r>
            <a:endParaRPr lang="en-US" altLang="ko-KR" sz="2000" b="1" dirty="0" smtClean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endParaRPr lang="en-US" altLang="ko-KR" sz="1050" dirty="0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sz="2000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● 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대학 내 </a:t>
            </a:r>
            <a:r>
              <a:rPr lang="ko-KR" altLang="en-US" sz="2000" dirty="0" err="1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학기별</a:t>
            </a:r>
            <a:r>
              <a:rPr lang="ko-KR" altLang="en-US" sz="2000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z="2000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최대활동시간 이후는 인정되지 않음</a:t>
            </a:r>
            <a:endParaRPr lang="en-US" altLang="ko-KR" sz="2000" b="1" dirty="0" smtClean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endParaRPr lang="en-US" altLang="ko-KR" sz="1050" b="1" dirty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sz="20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●</a:t>
            </a:r>
            <a:r>
              <a:rPr lang="en-US" altLang="ko-KR" sz="2000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z="2000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타 국가근로장학사업과 중복 참여 불가</a:t>
            </a:r>
            <a:endParaRPr lang="en-US" altLang="ko-KR" sz="2000" b="1" dirty="0" smtClean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sz="2000" b="1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z="20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 - </a:t>
            </a:r>
            <a:r>
              <a:rPr lang="ko-KR" altLang="en-US" sz="20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대학생 청소년교육지원사업 참여 학생은 </a:t>
            </a:r>
            <a:r>
              <a:rPr lang="ko-KR" altLang="en-US" sz="2000" b="1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국가근로장학사업 </a:t>
            </a:r>
            <a:r>
              <a:rPr lang="ko-KR" altLang="en-US" sz="2000" b="1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및</a:t>
            </a:r>
            <a:endParaRPr lang="en-US" altLang="ko-KR" sz="2000" b="1" smtClean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ko-KR" altLang="en-US" sz="2000" b="1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     다문화학생 멘토링 </a:t>
            </a:r>
            <a:r>
              <a:rPr lang="ko-KR" altLang="en-US" sz="20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사업과 중복 참여 불가</a:t>
            </a:r>
            <a:endParaRPr lang="ko-KR" altLang="en-US" sz="2000" b="1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4.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 및 출근부 작성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5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0"/>
            <a:ext cx="91532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물결 35"/>
          <p:cNvSpPr/>
          <p:nvPr/>
        </p:nvSpPr>
        <p:spPr>
          <a:xfrm rot="21143992">
            <a:off x="-80935" y="5075093"/>
            <a:ext cx="9265785" cy="577857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0 w 6292292"/>
              <a:gd name="connsiteY0" fmla="*/ 585926 h 1522913"/>
              <a:gd name="connsiteX1" fmla="*/ 6292292 w 6292292"/>
              <a:gd name="connsiteY1" fmla="*/ 0 h 1522913"/>
              <a:gd name="connsiteX2" fmla="*/ 6273331 w 6292292"/>
              <a:gd name="connsiteY2" fmla="*/ 1053469 h 1522913"/>
              <a:gd name="connsiteX3" fmla="*/ 0 w 6292292"/>
              <a:gd name="connsiteY3" fmla="*/ 1053469 h 1522913"/>
              <a:gd name="connsiteX4" fmla="*/ 0 w 6292292"/>
              <a:gd name="connsiteY4" fmla="*/ 585926 h 1522913"/>
              <a:gd name="connsiteX0" fmla="*/ 0 w 6299402"/>
              <a:gd name="connsiteY0" fmla="*/ 805651 h 1522913"/>
              <a:gd name="connsiteX1" fmla="*/ 6299402 w 6299402"/>
              <a:gd name="connsiteY1" fmla="*/ 0 h 1522913"/>
              <a:gd name="connsiteX2" fmla="*/ 6280441 w 6299402"/>
              <a:gd name="connsiteY2" fmla="*/ 1053469 h 1522913"/>
              <a:gd name="connsiteX3" fmla="*/ 7110 w 6299402"/>
              <a:gd name="connsiteY3" fmla="*/ 1053469 h 1522913"/>
              <a:gd name="connsiteX4" fmla="*/ 0 w 6299402"/>
              <a:gd name="connsiteY4" fmla="*/ 805651 h 1522913"/>
              <a:gd name="connsiteX0" fmla="*/ 28417 w 6327819"/>
              <a:gd name="connsiteY0" fmla="*/ 805651 h 1518760"/>
              <a:gd name="connsiteX1" fmla="*/ 6327819 w 6327819"/>
              <a:gd name="connsiteY1" fmla="*/ 0 h 1518760"/>
              <a:gd name="connsiteX2" fmla="*/ 6308858 w 6327819"/>
              <a:gd name="connsiteY2" fmla="*/ 1053469 h 1518760"/>
              <a:gd name="connsiteX3" fmla="*/ 0 w 6327819"/>
              <a:gd name="connsiteY3" fmla="*/ 1033924 h 1518760"/>
              <a:gd name="connsiteX4" fmla="*/ 28417 w 6327819"/>
              <a:gd name="connsiteY4" fmla="*/ 805651 h 15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819" h="1518760">
                <a:moveTo>
                  <a:pt x="28417" y="805651"/>
                </a:moveTo>
                <a:cubicBezTo>
                  <a:pt x="2119527" y="545905"/>
                  <a:pt x="3260127" y="1128514"/>
                  <a:pt x="6327819" y="0"/>
                </a:cubicBezTo>
                <a:cubicBezTo>
                  <a:pt x="6327819" y="155848"/>
                  <a:pt x="6308858" y="897621"/>
                  <a:pt x="6308858" y="1053469"/>
                </a:cubicBezTo>
                <a:cubicBezTo>
                  <a:pt x="3141993" y="2229274"/>
                  <a:pt x="2091110" y="774178"/>
                  <a:pt x="0" y="1033924"/>
                </a:cubicBezTo>
                <a:lnTo>
                  <a:pt x="28417" y="80565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 rot="20741308">
            <a:off x="-99899" y="5326743"/>
            <a:ext cx="9378125" cy="369108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331" h="970114">
                <a:moveTo>
                  <a:pt x="0" y="33127"/>
                </a:moveTo>
                <a:cubicBezTo>
                  <a:pt x="2091110" y="-226619"/>
                  <a:pt x="3205639" y="1161641"/>
                  <a:pt x="6273331" y="33127"/>
                </a:cubicBezTo>
                <a:lnTo>
                  <a:pt x="6273331" y="500670"/>
                </a:lnTo>
                <a:cubicBezTo>
                  <a:pt x="3106466" y="1676475"/>
                  <a:pt x="2091110" y="240924"/>
                  <a:pt x="0" y="500670"/>
                </a:cubicBezTo>
                <a:lnTo>
                  <a:pt x="0" y="33127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000" y1="43704" x2="49658" y2="33333"/>
                        <a14:foregroundMark x1="55137" y1="95926" x2="76370" y2="93333"/>
                        <a14:foregroundMark x1="93493" y1="90000" x2="79452" y2="90000"/>
                        <a14:foregroundMark x1="39384" y1="97037" x2="46918" y2="94815"/>
                        <a14:foregroundMark x1="18493" y1="95556" x2="33219" y2="97037"/>
                        <a14:backgroundMark x1="31849" y1="52222" x2="31849" y2="52222"/>
                        <a14:backgroundMark x1="31849" y1="38519" x2="39041" y2="68889"/>
                        <a14:backgroundMark x1="8904" y1="51111" x2="57192" y2="84074"/>
                        <a14:backgroundMark x1="53425" y1="40370" x2="57192" y2="50000"/>
                        <a14:backgroundMark x1="97603" y1="45185" x2="98630" y2="78519"/>
                        <a14:backgroundMark x1="91096" y1="56296" x2="99658" y2="64815"/>
                        <a14:backgroundMark x1="96575" y1="83333" x2="96918" y2="71852"/>
                        <a14:backgroundMark x1="97945" y1="86667" x2="97945" y2="76296"/>
                        <a14:backgroundMark x1="95890" y1="86296" x2="99658" y2="89630"/>
                        <a14:backgroundMark x1="57192" y1="56667" x2="56507" y2="52963"/>
                        <a14:backgroundMark x1="60959" y1="56667" x2="64726" y2="54074"/>
                        <a14:backgroundMark x1="58562" y1="59259" x2="62671" y2="48889"/>
                        <a14:backgroundMark x1="89384" y1="56296" x2="94863" y2="58519"/>
                        <a14:backgroundMark x1="85959" y1="53333" x2="99658" y2="57778"/>
                        <a14:backgroundMark x1="85959" y1="54444" x2="97603" y2="59259"/>
                        <a14:backgroundMark x1="68836" y1="53333" x2="61644" y2="54444"/>
                        <a14:backgroundMark x1="52397" y1="66667" x2="43836" y2="55556"/>
                        <a14:backgroundMark x1="58219" y1="70000" x2="45890" y2="63333"/>
                        <a14:backgroundMark x1="45548" y1="49630" x2="48630" y2="6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980">
            <a:off x="5982946" y="58913"/>
            <a:ext cx="2442547" cy="2258520"/>
          </a:xfrm>
          <a:prstGeom prst="rect">
            <a:avLst/>
          </a:prstGeom>
        </p:spPr>
      </p:pic>
      <p:pic>
        <p:nvPicPr>
          <p:cNvPr id="1031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8739">
            <a:off x="634994" y="4107685"/>
            <a:ext cx="1615353" cy="13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1092">
            <a:off x="6902124" y="4065602"/>
            <a:ext cx="1532440" cy="15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5047">
            <a:off x="296815" y="1931618"/>
            <a:ext cx="18192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5797127" y="4553437"/>
            <a:ext cx="1736418" cy="1704286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14" name="타원 13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33" name="직사각형 32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2" name="직사각형 5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6" name="직사각형 5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9" name="직사각형 5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2" name="직사각형 6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6" name="직사각형 6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9" name="직사각형 6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2" name="직사각형 7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5" name="직사각형 7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306853" y="306298"/>
            <a:ext cx="3132764" cy="3074793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79" name="타원 78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119" name="직사각형 118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8" name="타원 8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5" name="그룹 94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7" name="직사각형 11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5" name="직사각형 11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" name="그룹 96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3" name="직사각형 11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8" name="그룹 97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1" name="직사각형 110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9" name="그룹 98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9" name="직사각형 10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7" name="직사각형 10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5" name="직사각형 10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3" name="직사각형 10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4" name="물결 35"/>
          <p:cNvSpPr/>
          <p:nvPr/>
        </p:nvSpPr>
        <p:spPr>
          <a:xfrm rot="505777">
            <a:off x="-106076" y="5403897"/>
            <a:ext cx="9315288" cy="719823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11445 w 6273331"/>
              <a:gd name="connsiteY0" fmla="*/ 20385 h 1898099"/>
              <a:gd name="connsiteX1" fmla="*/ 6273331 w 6273331"/>
              <a:gd name="connsiteY1" fmla="*/ 961112 h 1898099"/>
              <a:gd name="connsiteX2" fmla="*/ 6273331 w 6273331"/>
              <a:gd name="connsiteY2" fmla="*/ 1428655 h 1898099"/>
              <a:gd name="connsiteX3" fmla="*/ 0 w 6273331"/>
              <a:gd name="connsiteY3" fmla="*/ 1428655 h 1898099"/>
              <a:gd name="connsiteX4" fmla="*/ 11445 w 6273331"/>
              <a:gd name="connsiteY4" fmla="*/ 20385 h 1898099"/>
              <a:gd name="connsiteX0" fmla="*/ 0 w 6342729"/>
              <a:gd name="connsiteY0" fmla="*/ 20488 h 1886004"/>
              <a:gd name="connsiteX1" fmla="*/ 6342729 w 6342729"/>
              <a:gd name="connsiteY1" fmla="*/ 949017 h 1886004"/>
              <a:gd name="connsiteX2" fmla="*/ 6342729 w 6342729"/>
              <a:gd name="connsiteY2" fmla="*/ 1416560 h 1886004"/>
              <a:gd name="connsiteX3" fmla="*/ 69398 w 6342729"/>
              <a:gd name="connsiteY3" fmla="*/ 1416560 h 1886004"/>
              <a:gd name="connsiteX4" fmla="*/ 0 w 6342729"/>
              <a:gd name="connsiteY4" fmla="*/ 20488 h 1886004"/>
              <a:gd name="connsiteX0" fmla="*/ 0 w 6342729"/>
              <a:gd name="connsiteY0" fmla="*/ 20488 h 1891882"/>
              <a:gd name="connsiteX1" fmla="*/ 6342729 w 6342729"/>
              <a:gd name="connsiteY1" fmla="*/ 949017 h 1891882"/>
              <a:gd name="connsiteX2" fmla="*/ 6342729 w 6342729"/>
              <a:gd name="connsiteY2" fmla="*/ 1416560 h 1891882"/>
              <a:gd name="connsiteX3" fmla="*/ 25212 w 6342729"/>
              <a:gd name="connsiteY3" fmla="*/ 1443640 h 1891882"/>
              <a:gd name="connsiteX4" fmla="*/ 0 w 6342729"/>
              <a:gd name="connsiteY4" fmla="*/ 20488 h 1891882"/>
              <a:gd name="connsiteX0" fmla="*/ 0 w 6342729"/>
              <a:gd name="connsiteY0" fmla="*/ 20488 h 1888337"/>
              <a:gd name="connsiteX1" fmla="*/ 6342729 w 6342729"/>
              <a:gd name="connsiteY1" fmla="*/ 949017 h 1888337"/>
              <a:gd name="connsiteX2" fmla="*/ 6342729 w 6342729"/>
              <a:gd name="connsiteY2" fmla="*/ 1416560 h 1888337"/>
              <a:gd name="connsiteX3" fmla="*/ 51723 w 6342729"/>
              <a:gd name="connsiteY3" fmla="*/ 1427393 h 1888337"/>
              <a:gd name="connsiteX4" fmla="*/ 0 w 6342729"/>
              <a:gd name="connsiteY4" fmla="*/ 20488 h 1888337"/>
              <a:gd name="connsiteX0" fmla="*/ 0 w 6342729"/>
              <a:gd name="connsiteY0" fmla="*/ 20488 h 1891884"/>
              <a:gd name="connsiteX1" fmla="*/ 6342729 w 6342729"/>
              <a:gd name="connsiteY1" fmla="*/ 949017 h 1891884"/>
              <a:gd name="connsiteX2" fmla="*/ 6342729 w 6342729"/>
              <a:gd name="connsiteY2" fmla="*/ 1416560 h 1891884"/>
              <a:gd name="connsiteX3" fmla="*/ 25212 w 6342729"/>
              <a:gd name="connsiteY3" fmla="*/ 1443641 h 1891884"/>
              <a:gd name="connsiteX4" fmla="*/ 0 w 6342729"/>
              <a:gd name="connsiteY4" fmla="*/ 20488 h 189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729" h="1891884">
                <a:moveTo>
                  <a:pt x="0" y="20488"/>
                </a:moveTo>
                <a:cubicBezTo>
                  <a:pt x="2091110" y="-239258"/>
                  <a:pt x="3275037" y="2077531"/>
                  <a:pt x="6342729" y="949017"/>
                </a:cubicBezTo>
                <a:lnTo>
                  <a:pt x="6342729" y="1416560"/>
                </a:lnTo>
                <a:cubicBezTo>
                  <a:pt x="3175864" y="2592365"/>
                  <a:pt x="2116322" y="1183895"/>
                  <a:pt x="25212" y="1443641"/>
                </a:cubicBezTo>
                <a:cubicBezTo>
                  <a:pt x="25212" y="1287793"/>
                  <a:pt x="0" y="176336"/>
                  <a:pt x="0" y="20488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121" name="물결 35"/>
          <p:cNvSpPr/>
          <p:nvPr/>
        </p:nvSpPr>
        <p:spPr>
          <a:xfrm rot="280122">
            <a:off x="-40638" y="5917055"/>
            <a:ext cx="9162221" cy="272102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5996 w 6279327"/>
              <a:gd name="connsiteY0" fmla="*/ 33127 h 1004753"/>
              <a:gd name="connsiteX1" fmla="*/ 6279327 w 6279327"/>
              <a:gd name="connsiteY1" fmla="*/ 33127 h 1004753"/>
              <a:gd name="connsiteX2" fmla="*/ 6279327 w 6279327"/>
              <a:gd name="connsiteY2" fmla="*/ 500670 h 1004753"/>
              <a:gd name="connsiteX3" fmla="*/ 0 w 6279327"/>
              <a:gd name="connsiteY3" fmla="*/ 650967 h 1004753"/>
              <a:gd name="connsiteX4" fmla="*/ 5996 w 6279327"/>
              <a:gd name="connsiteY4" fmla="*/ 33127 h 1004753"/>
              <a:gd name="connsiteX0" fmla="*/ 5996 w 6279327"/>
              <a:gd name="connsiteY0" fmla="*/ 33127 h 820415"/>
              <a:gd name="connsiteX1" fmla="*/ 6279327 w 6279327"/>
              <a:gd name="connsiteY1" fmla="*/ 33127 h 820415"/>
              <a:gd name="connsiteX2" fmla="*/ 6274237 w 6279327"/>
              <a:gd name="connsiteY2" fmla="*/ 242910 h 820415"/>
              <a:gd name="connsiteX3" fmla="*/ 0 w 6279327"/>
              <a:gd name="connsiteY3" fmla="*/ 650967 h 820415"/>
              <a:gd name="connsiteX4" fmla="*/ 5996 w 6279327"/>
              <a:gd name="connsiteY4" fmla="*/ 33127 h 820415"/>
              <a:gd name="connsiteX0" fmla="*/ 5996 w 6279327"/>
              <a:gd name="connsiteY0" fmla="*/ 33127 h 748700"/>
              <a:gd name="connsiteX1" fmla="*/ 6279327 w 6279327"/>
              <a:gd name="connsiteY1" fmla="*/ 33127 h 748700"/>
              <a:gd name="connsiteX2" fmla="*/ 6272055 w 6279327"/>
              <a:gd name="connsiteY2" fmla="*/ 132446 h 748700"/>
              <a:gd name="connsiteX3" fmla="*/ 0 w 6279327"/>
              <a:gd name="connsiteY3" fmla="*/ 650967 h 748700"/>
              <a:gd name="connsiteX4" fmla="*/ 5996 w 6279327"/>
              <a:gd name="connsiteY4" fmla="*/ 33127 h 74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9327" h="748700">
                <a:moveTo>
                  <a:pt x="5996" y="33127"/>
                </a:moveTo>
                <a:cubicBezTo>
                  <a:pt x="2097106" y="-226619"/>
                  <a:pt x="3211635" y="1161641"/>
                  <a:pt x="6279327" y="33127"/>
                </a:cubicBezTo>
                <a:lnTo>
                  <a:pt x="6272055" y="132446"/>
                </a:lnTo>
                <a:cubicBezTo>
                  <a:pt x="3105190" y="1308251"/>
                  <a:pt x="2091110" y="391221"/>
                  <a:pt x="0" y="650967"/>
                </a:cubicBezTo>
                <a:cubicBezTo>
                  <a:pt x="0" y="495119"/>
                  <a:pt x="5996" y="188975"/>
                  <a:pt x="5996" y="33127"/>
                </a:cubicBezTo>
                <a:close/>
              </a:path>
            </a:pathLst>
          </a:custGeom>
          <a:solidFill>
            <a:schemeClr val="accent6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403648" y="414894"/>
            <a:ext cx="6341531" cy="5919011"/>
            <a:chOff x="1786905" y="515391"/>
            <a:chExt cx="7400172" cy="6907118"/>
          </a:xfrm>
        </p:grpSpPr>
        <p:sp>
          <p:nvSpPr>
            <p:cNvPr id="131" name="타원 130"/>
            <p:cNvSpPr/>
            <p:nvPr/>
          </p:nvSpPr>
          <p:spPr>
            <a:xfrm>
              <a:off x="1786905" y="515391"/>
              <a:ext cx="7400172" cy="6907118"/>
            </a:xfrm>
            <a:prstGeom prst="ellipse">
              <a:avLst/>
            </a:prstGeom>
            <a:solidFill>
              <a:srgbClr val="56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946136" y="664013"/>
              <a:ext cx="7081709" cy="6609874"/>
            </a:xfrm>
            <a:prstGeom prst="ellipse">
              <a:avLst/>
            </a:prstGeom>
            <a:solidFill>
              <a:schemeClr val="bg1"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2101639" y="2708920"/>
            <a:ext cx="4671458" cy="1121615"/>
          </a:xfrm>
          <a:prstGeom prst="rect">
            <a:avLst/>
          </a:prstGeom>
          <a:noFill/>
        </p:spPr>
        <p:txBody>
          <a:bodyPr wrap="none" lIns="104927" tIns="52464" rIns="104927" bIns="52464" rtlCol="0">
            <a:spAutoFit/>
          </a:bodyPr>
          <a:lstStyle/>
          <a:p>
            <a:r>
              <a:rPr lang="en-US" altLang="ko-KR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5. </a:t>
            </a:r>
            <a:r>
              <a:rPr lang="ko-KR" altLang="en-US" sz="6600" b="1" spc="-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</a:t>
            </a:r>
            <a:r>
              <a:rPr lang="ko-KR" altLang="en-US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Tip</a:t>
            </a:r>
            <a:endParaRPr lang="ko-KR" altLang="en-US" sz="6600" b="1" spc="-3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26" name="그림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27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6" y="908720"/>
            <a:ext cx="526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사전준비</a:t>
            </a: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계획수립</a:t>
            </a: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64738" y="1964943"/>
            <a:ext cx="8111719" cy="3771935"/>
          </a:xfrm>
          <a:prstGeom prst="rect">
            <a:avLst/>
          </a:prstGeom>
          <a:noFill/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○ </a:t>
            </a:r>
            <a:r>
              <a:rPr lang="ko-KR" altLang="en-US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</a:t>
            </a:r>
            <a:r>
              <a:rPr lang="en-US" altLang="ko-KR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나눔지기</a:t>
            </a:r>
            <a:r>
              <a:rPr lang="en-US" altLang="ko-KR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ko-KR" altLang="en-US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성장계획수립</a:t>
            </a:r>
            <a:endParaRPr lang="en-US" altLang="ko-KR" sz="24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b="1" kern="0" dirty="0" smtClean="0">
                <a:solidFill>
                  <a:schemeClr val="accent3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  </a:t>
            </a:r>
            <a:r>
              <a:rPr lang="en-US" altLang="ko-KR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- </a:t>
            </a:r>
            <a:r>
              <a:rPr lang="ko-KR" altLang="en-US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나의 역량을 진단하고 나의 꿈</a:t>
            </a:r>
            <a:r>
              <a:rPr lang="en-US" altLang="ko-KR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목표</a:t>
            </a:r>
            <a:r>
              <a:rPr lang="en-US" altLang="ko-KR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ko-KR" altLang="en-US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을 향한 계획을 수립</a:t>
            </a:r>
            <a:endParaRPr lang="en-US" altLang="ko-KR" sz="2000" b="1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400" b="1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  <a:p>
            <a:pPr marL="87313" lvl="0" latinLnBrk="0">
              <a:defRPr/>
            </a:pP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나는 현재 어떤 상태인가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(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역량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,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장점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/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단점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)?</a:t>
            </a:r>
          </a:p>
          <a:p>
            <a:pPr marL="87313" lvl="0" latinLnBrk="0">
              <a:defRPr/>
            </a:pP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나는 무엇이 되고 싶은가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?</a:t>
            </a:r>
          </a:p>
          <a:p>
            <a:pPr marL="87313" lvl="0" latinLnBrk="0">
              <a:defRPr/>
            </a:pP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이를 위해 무엇을 해야 하는가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?</a:t>
            </a:r>
          </a:p>
          <a:p>
            <a:pPr marL="271463" lvl="0" indent="-184150" latinLnBrk="0">
              <a:defRPr/>
            </a:pP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</a:t>
            </a:r>
            <a:r>
              <a:rPr lang="ko-KR" altLang="en-US" kern="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멘토링은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꿈을 이루는 과정에서 어떤 의미가 있는가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?</a:t>
            </a:r>
          </a:p>
          <a:p>
            <a:pPr marL="87313" lvl="0" latinLnBrk="0">
              <a:defRPr/>
            </a:pP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나는 이번 </a:t>
            </a:r>
            <a:r>
              <a:rPr lang="ko-KR" altLang="en-US" kern="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멘토링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활동을 통해 무엇을 얻을 것인가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?</a:t>
            </a:r>
          </a:p>
          <a:p>
            <a:pPr marL="87313" lvl="0" latinLnBrk="0">
              <a:defRPr/>
            </a:pP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이를 얻기 위해서는 어떻게 해야 하는가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?</a:t>
            </a:r>
            <a:endParaRPr lang="en-US" altLang="ko-KR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5. </a:t>
            </a:r>
            <a:r>
              <a:rPr lang="ko-KR" altLang="en-US" sz="2000" b="1" dirty="0" err="1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Tip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3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6" y="908720"/>
            <a:ext cx="526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사전준비</a:t>
            </a: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계획수립</a:t>
            </a: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64738" y="1964943"/>
            <a:ext cx="8111719" cy="3771935"/>
          </a:xfrm>
          <a:prstGeom prst="rect">
            <a:avLst/>
          </a:prstGeom>
          <a:noFill/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○ </a:t>
            </a:r>
            <a:r>
              <a:rPr lang="ko-KR" altLang="en-US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멘티</a:t>
            </a:r>
            <a:r>
              <a:rPr lang="en-US" altLang="ko-KR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배움지기</a:t>
            </a:r>
            <a:r>
              <a:rPr lang="en-US" altLang="ko-KR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ko-KR" altLang="en-US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맞춤형 계획 수립</a:t>
            </a:r>
            <a:endParaRPr lang="en-US" altLang="ko-KR" sz="24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b="1" kern="0" dirty="0" smtClean="0">
                <a:solidFill>
                  <a:schemeClr val="accent3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 </a:t>
            </a:r>
            <a:r>
              <a:rPr lang="en-US" altLang="ko-KR" sz="2000" b="1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- </a:t>
            </a:r>
            <a:r>
              <a:rPr lang="ko-KR" altLang="en-US" sz="2000" b="1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멘티</a:t>
            </a:r>
            <a:r>
              <a:rPr lang="en-US" altLang="ko-KR" sz="2000" b="1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2000" b="1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배움지기</a:t>
            </a:r>
            <a:r>
              <a:rPr lang="en-US" altLang="ko-KR" sz="2000" b="1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ko-KR" altLang="en-US" sz="2000" b="1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와 </a:t>
            </a:r>
            <a:r>
              <a:rPr lang="ko-KR" altLang="en-US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함께 유익한 맞춤형 멘토링이 되도록 계획</a:t>
            </a:r>
            <a:endParaRPr lang="en-US" altLang="ko-KR" sz="2000" b="1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400" b="1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  <a:p>
            <a:pPr marL="271463" lvl="0" indent="-184150" latinLnBrk="0">
              <a:defRPr/>
            </a:pP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여건이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허락되는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한 멘티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및 근로기관 담당자와 대화를 많이 하여              </a:t>
            </a:r>
            <a:endParaRPr lang="en-US" altLang="ko-KR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  <a:p>
            <a:pPr marL="271463" lvl="0" indent="-184150" latinLnBrk="0">
              <a:defRPr/>
            </a:pPr>
            <a:r>
              <a:rPr lang="en-US" altLang="ko-KR" ker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</a:t>
            </a:r>
            <a:r>
              <a:rPr lang="en-US" altLang="ko-KR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멘티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가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필요한 것이 무엇인지 파악한다</a:t>
            </a:r>
            <a:endParaRPr lang="en-US" altLang="ko-KR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  <a:p>
            <a:pPr marL="271463" lvl="0" indent="-184150" latinLnBrk="0">
              <a:defRPr/>
            </a:pP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kern="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멘토링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활동이 끝난 후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,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달성하고자 하는 목표를 함께 설정해 본다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.</a:t>
            </a:r>
          </a:p>
          <a:p>
            <a:pPr marL="271463" lvl="0" indent="-184150" latinLnBrk="0">
              <a:defRPr/>
            </a:pP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목표를 달성하기 위하여 수행할 </a:t>
            </a:r>
            <a:r>
              <a:rPr lang="ko-KR" altLang="en-US" kern="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멘토링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활동에 대해 내용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,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활동 수단 등을 </a:t>
            </a:r>
            <a:endParaRPr lang="en-US" altLang="ko-KR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  <a:p>
            <a:pPr marL="271463" lvl="0" indent="-184150" latinLnBrk="0">
              <a:defRPr/>
            </a:pPr>
            <a:r>
              <a:rPr lang="en-US" altLang="ko-KR" kern="0" dirty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구체적으로 계획한다</a:t>
            </a:r>
            <a:endParaRPr lang="en-US" altLang="ko-KR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  <a:p>
            <a:pPr marL="87313" lvl="0" latinLnBrk="0">
              <a:defRPr/>
            </a:pPr>
            <a:r>
              <a:rPr lang="ko-KR" altLang="en-US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</a:t>
            </a:r>
            <a:r>
              <a:rPr lang="en-US" altLang="ko-KR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</a:t>
            </a:r>
            <a:r>
              <a:rPr lang="ko-KR" altLang="en-US" ker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티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와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활동을 위한</a:t>
            </a:r>
            <a:r>
              <a:rPr lang="ko-KR" altLang="en-US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(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상호간 약속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)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을 수립한다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.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5. </a:t>
            </a:r>
            <a:r>
              <a:rPr lang="ko-KR" altLang="en-US" sz="2000" b="1" dirty="0" err="1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Tip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4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6" y="908720"/>
            <a:ext cx="526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</a:t>
            </a:r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활동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64738" y="1964943"/>
            <a:ext cx="8111719" cy="4056345"/>
          </a:xfrm>
          <a:prstGeom prst="rect">
            <a:avLst/>
          </a:prstGeom>
          <a:noFill/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○ 활동내용 자가점검</a:t>
            </a:r>
            <a:endParaRPr lang="en-US" altLang="ko-KR" sz="24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 </a:t>
            </a:r>
            <a:r>
              <a:rPr lang="en-US" altLang="ko-KR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- </a:t>
            </a:r>
            <a:r>
              <a:rPr lang="ko-KR" altLang="en-US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계획 대비 실천 현황 및 역량 향상 정도를 끊임 없이 체크합니다</a:t>
            </a:r>
            <a:r>
              <a:rPr lang="en-US" altLang="ko-KR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</a:t>
            </a:r>
          </a:p>
          <a:p>
            <a:pPr marL="271463" indent="-184150" latinLnBrk="0">
              <a:defRPr/>
            </a:pP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  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sz="1600" kern="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멘토링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후 잘하고 있는 점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, 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개선해야 하는 점 등을 각 </a:t>
            </a:r>
            <a:r>
              <a:rPr lang="ko-KR" altLang="en-US" sz="1600" kern="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멘토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역량 별로 끊임 없이 검토한다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.</a:t>
            </a:r>
          </a:p>
          <a:p>
            <a:pPr marL="271463" indent="-184150" latinLnBrk="0">
              <a:defRPr/>
            </a:pPr>
            <a:endParaRPr lang="en-US" altLang="ko-KR" sz="1400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  <a:p>
            <a:pPr marL="271463" indent="-184150" latinLnBrk="0">
              <a:defRPr/>
            </a:pP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○ </a:t>
            </a:r>
            <a:r>
              <a:rPr lang="ko-KR" altLang="en-US" sz="24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실시</a:t>
            </a:r>
            <a:endParaRPr lang="en-US" altLang="ko-KR" sz="24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271463" lvl="0" indent="-184150" latinLnBrk="0">
              <a:defRPr/>
            </a:pPr>
            <a:r>
              <a:rPr lang="en-US" altLang="ko-KR" sz="2800" b="1" kern="0" spc="-10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- </a:t>
            </a:r>
            <a:r>
              <a:rPr lang="ko-KR" altLang="en-US" sz="2000" b="1" kern="0" spc="-10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철저히 준비하고</a:t>
            </a:r>
            <a:r>
              <a:rPr lang="en-US" altLang="ko-KR" sz="2000" b="1" kern="0" spc="-10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b="1" kern="0" spc="-10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멘티와</a:t>
            </a:r>
            <a:r>
              <a:rPr lang="ko-KR" altLang="en-US" sz="2000" b="1" kern="0" spc="-10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진심으로 친해지며</a:t>
            </a:r>
            <a:r>
              <a:rPr lang="en-US" altLang="ko-KR" sz="2000" b="1" kern="0" spc="-10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b="1" kern="0" spc="-10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성실히 </a:t>
            </a:r>
            <a:r>
              <a:rPr lang="ko-KR" altLang="en-US" sz="2000" b="1" kern="0" spc="-10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멘토링을</a:t>
            </a:r>
            <a:r>
              <a:rPr lang="ko-KR" altLang="en-US" sz="2000" b="1" kern="0" spc="-10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수행합니다</a:t>
            </a:r>
            <a:endParaRPr lang="en-US" altLang="ko-KR" sz="2000" b="1" kern="0" spc="-10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271463" lvl="0" indent="-184150" latinLnBrk="0">
              <a:defRPr/>
            </a:pP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  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sz="16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하루 전 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: </a:t>
            </a:r>
            <a:r>
              <a:rPr lang="ko-KR" altLang="en-US" sz="1600" kern="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멘토링을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할 내용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, 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준비물 등을 체크함</a:t>
            </a:r>
            <a:endParaRPr lang="en-US" altLang="ko-KR" sz="1600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  <a:p>
            <a:pPr marL="271463" lvl="0" indent="-184150" latinLnBrk="0">
              <a:defRPr/>
            </a:pP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sz="16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시작 </a:t>
            </a:r>
            <a:r>
              <a:rPr lang="en-US" altLang="ko-KR" sz="16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10</a:t>
            </a:r>
            <a:r>
              <a:rPr lang="ko-KR" altLang="en-US" sz="16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분 전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: Ice breaking(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관심사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, 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학교생활 이야기 등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)</a:t>
            </a:r>
          </a:p>
          <a:p>
            <a:pPr marL="271463" lvl="0" indent="-184150" latinLnBrk="0">
              <a:defRPr/>
            </a:pP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sz="16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학습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: 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이전시간 내용 복습 → 오늘의 목표 설정 및 흥미유발 → 학습 및 </a:t>
            </a:r>
            <a:r>
              <a:rPr lang="ko-KR" altLang="en-US" sz="1600" kern="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멘토링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</a:t>
            </a:r>
            <a:endParaRPr lang="en-US" altLang="ko-KR" sz="1600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  <a:p>
            <a:pPr marL="271463" lvl="0" indent="-184150" latinLnBrk="0"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        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→ 내용정리 및 차주 계획</a:t>
            </a:r>
            <a:endParaRPr lang="en-US" altLang="ko-KR" sz="1600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  <a:p>
            <a:pPr marL="271463" lvl="0" indent="-184150" latinLnBrk="0">
              <a:defRPr/>
            </a:pP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sz="16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점검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</a:t>
            </a:r>
            <a:r>
              <a:rPr lang="en-US" altLang="ko-KR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: </a:t>
            </a:r>
            <a:r>
              <a:rPr lang="ko-KR" altLang="en-US" sz="1600" kern="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멘토링</a:t>
            </a:r>
            <a:r>
              <a:rPr lang="ko-KR" altLang="en-US" sz="1600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수준은 적절한지 등을 점검하고 보완하고 개선함</a:t>
            </a:r>
            <a:endParaRPr lang="ko-KR" altLang="en-US" sz="16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5. </a:t>
            </a:r>
            <a:r>
              <a:rPr lang="ko-KR" altLang="en-US" sz="2000" b="1" dirty="0" err="1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Tip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3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4796557" cy="5911722"/>
          </a:xfrm>
        </p:spPr>
      </p:pic>
      <p:grpSp>
        <p:nvGrpSpPr>
          <p:cNvPr id="8" name="그룹 7"/>
          <p:cNvGrpSpPr/>
          <p:nvPr/>
        </p:nvGrpSpPr>
        <p:grpSpPr>
          <a:xfrm>
            <a:off x="3203848" y="476672"/>
            <a:ext cx="5184576" cy="5688632"/>
            <a:chOff x="3203848" y="476672"/>
            <a:chExt cx="5184576" cy="5688632"/>
          </a:xfrm>
        </p:grpSpPr>
        <p:sp>
          <p:nvSpPr>
            <p:cNvPr id="5" name="직사각형 4"/>
            <p:cNvSpPr/>
            <p:nvPr/>
          </p:nvSpPr>
          <p:spPr>
            <a:xfrm>
              <a:off x="3203848" y="476672"/>
              <a:ext cx="5184576" cy="3960440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923928" y="2204864"/>
              <a:ext cx="4464496" cy="3960440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79912" y="836712"/>
            <a:ext cx="41044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목          </a:t>
            </a:r>
            <a:r>
              <a:rPr lang="ko-KR" altLang="en-US" sz="2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차</a:t>
            </a:r>
            <a:endParaRPr lang="en-US" altLang="ko-KR" sz="24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사업개요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활동신청 및 선발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지원내용 및 의무사항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 및 출근부 작성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Tip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주의사항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자주 묻는 질문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(FAQ)</a:t>
            </a:r>
          </a:p>
          <a:p>
            <a:pPr marL="342900" indent="-342900">
              <a:buAutoNum type="arabicPeriod"/>
            </a:pP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0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6" y="908720"/>
            <a:ext cx="526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마무리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64738" y="1964943"/>
            <a:ext cx="8111719" cy="3771935"/>
          </a:xfrm>
          <a:prstGeom prst="rect">
            <a:avLst/>
          </a:prstGeom>
          <a:noFill/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0" latinLnBrk="0">
              <a:defRPr/>
            </a:pP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○ 활동 마무리</a:t>
            </a:r>
            <a:endParaRPr lang="en-US" altLang="ko-KR" sz="24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87313" lvl="0" latinLnBrk="0">
              <a:defRPr/>
            </a:pPr>
            <a:endParaRPr lang="en-US" altLang="ko-KR" sz="24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87313" lvl="0" latinLnBrk="0">
              <a:defRPr/>
            </a:pPr>
            <a:r>
              <a:rPr lang="en-US" altLang="ko-KR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 - </a:t>
            </a:r>
            <a:r>
              <a:rPr lang="ko-KR" altLang="en-US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목표 달성 여부 확인</a:t>
            </a:r>
            <a:r>
              <a:rPr lang="en-US" altLang="ko-KR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현재 평가</a:t>
            </a:r>
            <a:r>
              <a:rPr lang="en-US" altLang="ko-KR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새로운 목표 설정</a:t>
            </a:r>
            <a:r>
              <a:rPr lang="en-US" altLang="ko-KR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br>
              <a:rPr lang="en-US" altLang="ko-KR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 sz="2000" b="1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   </a:t>
            </a:r>
            <a:r>
              <a:rPr lang="ko-KR" altLang="en-US" sz="2000" b="1" ker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z="2000" b="1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멘티</a:t>
            </a:r>
            <a:r>
              <a:rPr lang="ko-KR" altLang="en-US" sz="2000" b="1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와 </a:t>
            </a:r>
            <a:r>
              <a:rPr lang="ko-KR" altLang="en-US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소감 나누기 등을 통해 </a:t>
            </a:r>
            <a:r>
              <a:rPr lang="ko-KR" altLang="en-US" sz="2000" b="1" kern="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멘토링을</a:t>
            </a:r>
            <a:r>
              <a:rPr lang="ko-KR" altLang="en-US" sz="2000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마무리</a:t>
            </a:r>
            <a:endParaRPr lang="en-US" altLang="ko-KR" sz="2000" b="1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87313" lvl="0" latinLnBrk="0">
              <a:defRPr/>
            </a:pPr>
            <a:endParaRPr lang="en-US" altLang="ko-KR" sz="1600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  <a:p>
            <a:pPr marL="87313" lvl="0" latinLnBrk="0">
              <a:defRPr/>
            </a:pP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목표점검 </a:t>
            </a:r>
            <a:r>
              <a:rPr lang="en-US" altLang="ko-KR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: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</a:t>
            </a:r>
            <a:r>
              <a:rPr lang="ko-KR" altLang="en-US" ker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티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와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합의한 목표는 무엇이며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,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어느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정도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달성하였는가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?</a:t>
            </a:r>
          </a:p>
          <a:p>
            <a:pPr marL="87313" lvl="0" latinLnBrk="0">
              <a:defRPr/>
            </a:pP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현재평가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: </a:t>
            </a:r>
            <a:r>
              <a:rPr lang="ko-KR" altLang="en-US" kern="0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멘토링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활동 초기 대비 성취현황 및 잘하고 있는 점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,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발전된 점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, </a:t>
            </a:r>
            <a:b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</a:br>
            <a:r>
              <a:rPr lang="en-US" altLang="ko-KR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           </a:t>
            </a:r>
            <a:r>
              <a:rPr lang="ko-KR" altLang="en-US" ker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보충해야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할 점 등을  점검</a:t>
            </a:r>
            <a:endParaRPr lang="en-US" altLang="ko-KR" kern="0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  <a:p>
            <a:pPr marL="87313" lvl="0" latinLnBrk="0">
              <a:defRPr/>
            </a:pP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· </a:t>
            </a:r>
            <a:r>
              <a:rPr lang="ko-KR" altLang="en-US" b="1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새로운 목표설정 </a:t>
            </a:r>
            <a:r>
              <a:rPr lang="en-US" altLang="ko-KR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: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</a:t>
            </a:r>
            <a:r>
              <a:rPr lang="ko-KR" altLang="en-US" ker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티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의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중장기 목표 설정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,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목표달성 방법 연구</a:t>
            </a:r>
            <a: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, </a:t>
            </a:r>
            <a:br>
              <a:rPr lang="en-US" altLang="ko-KR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</a:br>
            <a:r>
              <a:rPr lang="en-US" altLang="ko-KR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                                 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활동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종료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후 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멘</a:t>
            </a:r>
            <a:r>
              <a:rPr lang="ko-KR" altLang="en-US" ker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티</a:t>
            </a:r>
            <a:r>
              <a:rPr lang="ko-KR" altLang="en-US" kern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와의 </a:t>
            </a:r>
            <a:r>
              <a:rPr lang="ko-KR" altLang="en-US" kern="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Arial Unicode MS" pitchFamily="50" charset="-127"/>
              </a:rPr>
              <a:t>관계설정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Arial Unicode MS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5. </a:t>
            </a:r>
            <a:r>
              <a:rPr lang="ko-KR" altLang="en-US" sz="2000" b="1" dirty="0" err="1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Tip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3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305836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6" y="3232140"/>
            <a:ext cx="526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</a:t>
            </a:r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목적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1441767" y="969780"/>
            <a:ext cx="2191479" cy="549666"/>
          </a:xfrm>
          <a:prstGeom prst="wedgeRoundRectCallout">
            <a:avLst>
              <a:gd name="adj1" fmla="val 43533"/>
              <a:gd name="adj2" fmla="val 78415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0" bIns="0" anchor="ctr" anchorCtr="0">
            <a:noAutofit/>
          </a:bodyPr>
          <a:lstStyle/>
          <a:p>
            <a:pPr marL="271463" indent="-271463" latinLnBrk="0">
              <a:defRPr/>
            </a:pPr>
            <a:r>
              <a:rPr lang="ko-KR" altLang="en-US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활동시</a:t>
            </a:r>
            <a:r>
              <a:rPr lang="ko-KR" altLang="en-US" spc="-50" dirty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간</a:t>
            </a:r>
            <a:r>
              <a:rPr lang="ko-KR" altLang="en-US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잘 지키기</a:t>
            </a:r>
            <a:endParaRPr lang="en-US" altLang="ko-KR" spc="-50" dirty="0" smtClean="0">
              <a:ln>
                <a:solidFill>
                  <a:schemeClr val="accent6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5794817" y="949458"/>
            <a:ext cx="2167502" cy="568057"/>
          </a:xfrm>
          <a:prstGeom prst="wedgeRoundRectCallout">
            <a:avLst>
              <a:gd name="adj1" fmla="val -41258"/>
              <a:gd name="adj2" fmla="val 89079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0" bIns="0" anchor="ctr" anchorCtr="0">
            <a:noAutofit/>
          </a:bodyPr>
          <a:lstStyle/>
          <a:p>
            <a:pPr marL="271463" indent="-271463" latinLnBrk="0">
              <a:defRPr/>
            </a:pPr>
            <a:r>
              <a:rPr lang="ko-KR" altLang="en-US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언어표현 순화하기</a:t>
            </a:r>
            <a:endParaRPr lang="en-US" altLang="ko-KR" spc="-50" dirty="0" smtClean="0">
              <a:ln>
                <a:solidFill>
                  <a:schemeClr val="accent6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1524507" y="2287720"/>
            <a:ext cx="2035556" cy="595107"/>
          </a:xfrm>
          <a:prstGeom prst="wedgeRoundRectCallout">
            <a:avLst>
              <a:gd name="adj1" fmla="val 44599"/>
              <a:gd name="adj2" fmla="val -71100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0" bIns="0" anchor="ctr" anchorCtr="0">
            <a:noAutofit/>
          </a:bodyPr>
          <a:lstStyle/>
          <a:p>
            <a:pPr marL="271463" indent="-271463" latinLnBrk="0">
              <a:defRPr/>
            </a:pPr>
            <a:r>
              <a:rPr lang="ko-KR" altLang="en-US" spc="-50" dirty="0" err="1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멘티와</a:t>
            </a:r>
            <a:r>
              <a:rPr lang="ko-KR" altLang="en-US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무리한 약속하지 않기</a:t>
            </a:r>
            <a:endParaRPr lang="en-US" altLang="ko-KR" spc="-50" dirty="0" smtClean="0">
              <a:ln>
                <a:solidFill>
                  <a:schemeClr val="accent6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6217715" y="2356887"/>
            <a:ext cx="1677121" cy="568057"/>
          </a:xfrm>
          <a:prstGeom prst="wedgeRoundRectCallout">
            <a:avLst>
              <a:gd name="adj1" fmla="val -60914"/>
              <a:gd name="adj2" fmla="val -47169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0" bIns="0" anchor="ctr" anchorCtr="0">
            <a:noAutofit/>
          </a:bodyPr>
          <a:lstStyle/>
          <a:p>
            <a:pPr marL="271463" indent="-271463" latinLnBrk="0">
              <a:defRPr/>
            </a:pPr>
            <a:r>
              <a:rPr lang="ko-KR" altLang="en-US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담당자 통제에 </a:t>
            </a:r>
            <a:endParaRPr lang="en-US" altLang="ko-KR" spc="-50" dirty="0" smtClean="0">
              <a:ln>
                <a:solidFill>
                  <a:schemeClr val="accent6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271463" indent="-271463" latinLnBrk="0">
              <a:defRPr/>
            </a:pPr>
            <a:r>
              <a:rPr lang="en-US" altLang="ko-KR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잘 따르기</a:t>
            </a:r>
            <a:endParaRPr lang="en-US" altLang="ko-KR" spc="-50" dirty="0" smtClean="0">
              <a:ln>
                <a:solidFill>
                  <a:schemeClr val="accent6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11561" y="3933056"/>
            <a:ext cx="8208911" cy="486049"/>
          </a:xfrm>
          <a:prstGeom prst="rect">
            <a:avLst/>
          </a:prstGeom>
          <a:noFill/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200000"/>
              </a:lnSpc>
            </a:pP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자신에게 주어진 역할을 성실히 수행하여 나눔을 실천</a:t>
            </a:r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11561" y="5381488"/>
            <a:ext cx="8208912" cy="999840"/>
          </a:xfrm>
          <a:prstGeom prst="rect">
            <a:avLst/>
          </a:prstGeom>
          <a:noFill/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한국장학재단 홈페이지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(www.kosaf.go.kr) &gt; 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인재육성 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&gt; 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대학생 </a:t>
            </a:r>
            <a:r>
              <a:rPr lang="ko-KR" altLang="en-US" spc="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지식멘토링</a:t>
            </a:r>
            <a:r>
              <a:rPr lang="ko-KR" altLang="en-US" spc="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pc="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&gt; </a:t>
            </a:r>
          </a:p>
          <a:p>
            <a:r>
              <a:rPr lang="ko-KR" altLang="en-US" spc="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대학생 청소년교육지원사업 </a:t>
            </a:r>
            <a:r>
              <a:rPr lang="en-US" altLang="ko-KR" spc="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&gt; </a:t>
            </a:r>
            <a:r>
              <a:rPr lang="ko-KR" altLang="en-US" spc="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대학생 청소년교육지원사업 온라인사전교육 배너 클릭</a:t>
            </a:r>
            <a:endParaRPr lang="ko-KR" altLang="en-US" spc="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2051" name="Picture 3" descr="C:\Users\p_2385\Documents\KOSAF받은파일\images_1\img23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6" b="996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84" y="874173"/>
            <a:ext cx="218621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ubTriangle"/>
          <p:cNvSpPr>
            <a:spLocks noEditPoints="1" noChangeArrowheads="1"/>
          </p:cNvSpPr>
          <p:nvPr/>
        </p:nvSpPr>
        <p:spPr bwMode="auto">
          <a:xfrm rot="16382989">
            <a:off x="526756" y="453220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0947" y="4705980"/>
            <a:ext cx="526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</a:t>
            </a:r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기법 </a:t>
            </a:r>
            <a:r>
              <a:rPr lang="ko-KR" altLang="en-US" sz="2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콘텐츠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5. </a:t>
            </a:r>
            <a:r>
              <a:rPr lang="ko-KR" altLang="en-US" sz="2000" b="1" dirty="0" err="1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Tip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21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0"/>
            <a:ext cx="91532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물결 35"/>
          <p:cNvSpPr/>
          <p:nvPr/>
        </p:nvSpPr>
        <p:spPr>
          <a:xfrm rot="21143992">
            <a:off x="-80935" y="5075093"/>
            <a:ext cx="9265785" cy="577857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0 w 6292292"/>
              <a:gd name="connsiteY0" fmla="*/ 585926 h 1522913"/>
              <a:gd name="connsiteX1" fmla="*/ 6292292 w 6292292"/>
              <a:gd name="connsiteY1" fmla="*/ 0 h 1522913"/>
              <a:gd name="connsiteX2" fmla="*/ 6273331 w 6292292"/>
              <a:gd name="connsiteY2" fmla="*/ 1053469 h 1522913"/>
              <a:gd name="connsiteX3" fmla="*/ 0 w 6292292"/>
              <a:gd name="connsiteY3" fmla="*/ 1053469 h 1522913"/>
              <a:gd name="connsiteX4" fmla="*/ 0 w 6292292"/>
              <a:gd name="connsiteY4" fmla="*/ 585926 h 1522913"/>
              <a:gd name="connsiteX0" fmla="*/ 0 w 6299402"/>
              <a:gd name="connsiteY0" fmla="*/ 805651 h 1522913"/>
              <a:gd name="connsiteX1" fmla="*/ 6299402 w 6299402"/>
              <a:gd name="connsiteY1" fmla="*/ 0 h 1522913"/>
              <a:gd name="connsiteX2" fmla="*/ 6280441 w 6299402"/>
              <a:gd name="connsiteY2" fmla="*/ 1053469 h 1522913"/>
              <a:gd name="connsiteX3" fmla="*/ 7110 w 6299402"/>
              <a:gd name="connsiteY3" fmla="*/ 1053469 h 1522913"/>
              <a:gd name="connsiteX4" fmla="*/ 0 w 6299402"/>
              <a:gd name="connsiteY4" fmla="*/ 805651 h 1522913"/>
              <a:gd name="connsiteX0" fmla="*/ 28417 w 6327819"/>
              <a:gd name="connsiteY0" fmla="*/ 805651 h 1518760"/>
              <a:gd name="connsiteX1" fmla="*/ 6327819 w 6327819"/>
              <a:gd name="connsiteY1" fmla="*/ 0 h 1518760"/>
              <a:gd name="connsiteX2" fmla="*/ 6308858 w 6327819"/>
              <a:gd name="connsiteY2" fmla="*/ 1053469 h 1518760"/>
              <a:gd name="connsiteX3" fmla="*/ 0 w 6327819"/>
              <a:gd name="connsiteY3" fmla="*/ 1033924 h 1518760"/>
              <a:gd name="connsiteX4" fmla="*/ 28417 w 6327819"/>
              <a:gd name="connsiteY4" fmla="*/ 805651 h 15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819" h="1518760">
                <a:moveTo>
                  <a:pt x="28417" y="805651"/>
                </a:moveTo>
                <a:cubicBezTo>
                  <a:pt x="2119527" y="545905"/>
                  <a:pt x="3260127" y="1128514"/>
                  <a:pt x="6327819" y="0"/>
                </a:cubicBezTo>
                <a:cubicBezTo>
                  <a:pt x="6327819" y="155848"/>
                  <a:pt x="6308858" y="897621"/>
                  <a:pt x="6308858" y="1053469"/>
                </a:cubicBezTo>
                <a:cubicBezTo>
                  <a:pt x="3141993" y="2229274"/>
                  <a:pt x="2091110" y="774178"/>
                  <a:pt x="0" y="1033924"/>
                </a:cubicBezTo>
                <a:lnTo>
                  <a:pt x="28417" y="80565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 rot="20741308">
            <a:off x="-99899" y="5326743"/>
            <a:ext cx="9378125" cy="369108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331" h="970114">
                <a:moveTo>
                  <a:pt x="0" y="33127"/>
                </a:moveTo>
                <a:cubicBezTo>
                  <a:pt x="2091110" y="-226619"/>
                  <a:pt x="3205639" y="1161641"/>
                  <a:pt x="6273331" y="33127"/>
                </a:cubicBezTo>
                <a:lnTo>
                  <a:pt x="6273331" y="500670"/>
                </a:lnTo>
                <a:cubicBezTo>
                  <a:pt x="3106466" y="1676475"/>
                  <a:pt x="2091110" y="240924"/>
                  <a:pt x="0" y="500670"/>
                </a:cubicBezTo>
                <a:lnTo>
                  <a:pt x="0" y="33127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000" y1="43704" x2="49658" y2="33333"/>
                        <a14:foregroundMark x1="55137" y1="95926" x2="76370" y2="93333"/>
                        <a14:foregroundMark x1="93493" y1="90000" x2="79452" y2="90000"/>
                        <a14:foregroundMark x1="39384" y1="97037" x2="46918" y2="94815"/>
                        <a14:foregroundMark x1="18493" y1="95556" x2="33219" y2="97037"/>
                        <a14:backgroundMark x1="31849" y1="52222" x2="31849" y2="52222"/>
                        <a14:backgroundMark x1="31849" y1="38519" x2="39041" y2="68889"/>
                        <a14:backgroundMark x1="8904" y1="51111" x2="57192" y2="84074"/>
                        <a14:backgroundMark x1="53425" y1="40370" x2="57192" y2="50000"/>
                        <a14:backgroundMark x1="97603" y1="45185" x2="98630" y2="78519"/>
                        <a14:backgroundMark x1="91096" y1="56296" x2="99658" y2="64815"/>
                        <a14:backgroundMark x1="96575" y1="83333" x2="96918" y2="71852"/>
                        <a14:backgroundMark x1="97945" y1="86667" x2="97945" y2="76296"/>
                        <a14:backgroundMark x1="95890" y1="86296" x2="99658" y2="89630"/>
                        <a14:backgroundMark x1="57192" y1="56667" x2="56507" y2="52963"/>
                        <a14:backgroundMark x1="60959" y1="56667" x2="64726" y2="54074"/>
                        <a14:backgroundMark x1="58562" y1="59259" x2="62671" y2="48889"/>
                        <a14:backgroundMark x1="89384" y1="56296" x2="94863" y2="58519"/>
                        <a14:backgroundMark x1="85959" y1="53333" x2="99658" y2="57778"/>
                        <a14:backgroundMark x1="85959" y1="54444" x2="97603" y2="59259"/>
                        <a14:backgroundMark x1="68836" y1="53333" x2="61644" y2="54444"/>
                        <a14:backgroundMark x1="52397" y1="66667" x2="43836" y2="55556"/>
                        <a14:backgroundMark x1="58219" y1="70000" x2="45890" y2="63333"/>
                        <a14:backgroundMark x1="45548" y1="49630" x2="48630" y2="6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980">
            <a:off x="5982946" y="58913"/>
            <a:ext cx="2442547" cy="2258520"/>
          </a:xfrm>
          <a:prstGeom prst="rect">
            <a:avLst/>
          </a:prstGeom>
        </p:spPr>
      </p:pic>
      <p:pic>
        <p:nvPicPr>
          <p:cNvPr id="1031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8739">
            <a:off x="634994" y="4107685"/>
            <a:ext cx="1615353" cy="13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1092">
            <a:off x="6902124" y="4065602"/>
            <a:ext cx="1532440" cy="15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5047">
            <a:off x="296815" y="1931618"/>
            <a:ext cx="18192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5797127" y="4553437"/>
            <a:ext cx="1736418" cy="1704286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14" name="타원 13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33" name="직사각형 32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2" name="직사각형 5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6" name="직사각형 5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9" name="직사각형 5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2" name="직사각형 6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6" name="직사각형 6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9" name="직사각형 6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2" name="직사각형 7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5" name="직사각형 7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306853" y="306298"/>
            <a:ext cx="3132764" cy="3074793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79" name="타원 78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119" name="직사각형 118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8" name="타원 8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5" name="그룹 94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7" name="직사각형 11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5" name="직사각형 11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" name="그룹 96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3" name="직사각형 11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8" name="그룹 97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1" name="직사각형 110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9" name="그룹 98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9" name="직사각형 10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7" name="직사각형 10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5" name="직사각형 10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3" name="직사각형 10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4" name="물결 35"/>
          <p:cNvSpPr/>
          <p:nvPr/>
        </p:nvSpPr>
        <p:spPr>
          <a:xfrm rot="505777">
            <a:off x="-106076" y="5403897"/>
            <a:ext cx="9315288" cy="719823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11445 w 6273331"/>
              <a:gd name="connsiteY0" fmla="*/ 20385 h 1898099"/>
              <a:gd name="connsiteX1" fmla="*/ 6273331 w 6273331"/>
              <a:gd name="connsiteY1" fmla="*/ 961112 h 1898099"/>
              <a:gd name="connsiteX2" fmla="*/ 6273331 w 6273331"/>
              <a:gd name="connsiteY2" fmla="*/ 1428655 h 1898099"/>
              <a:gd name="connsiteX3" fmla="*/ 0 w 6273331"/>
              <a:gd name="connsiteY3" fmla="*/ 1428655 h 1898099"/>
              <a:gd name="connsiteX4" fmla="*/ 11445 w 6273331"/>
              <a:gd name="connsiteY4" fmla="*/ 20385 h 1898099"/>
              <a:gd name="connsiteX0" fmla="*/ 0 w 6342729"/>
              <a:gd name="connsiteY0" fmla="*/ 20488 h 1886004"/>
              <a:gd name="connsiteX1" fmla="*/ 6342729 w 6342729"/>
              <a:gd name="connsiteY1" fmla="*/ 949017 h 1886004"/>
              <a:gd name="connsiteX2" fmla="*/ 6342729 w 6342729"/>
              <a:gd name="connsiteY2" fmla="*/ 1416560 h 1886004"/>
              <a:gd name="connsiteX3" fmla="*/ 69398 w 6342729"/>
              <a:gd name="connsiteY3" fmla="*/ 1416560 h 1886004"/>
              <a:gd name="connsiteX4" fmla="*/ 0 w 6342729"/>
              <a:gd name="connsiteY4" fmla="*/ 20488 h 1886004"/>
              <a:gd name="connsiteX0" fmla="*/ 0 w 6342729"/>
              <a:gd name="connsiteY0" fmla="*/ 20488 h 1891882"/>
              <a:gd name="connsiteX1" fmla="*/ 6342729 w 6342729"/>
              <a:gd name="connsiteY1" fmla="*/ 949017 h 1891882"/>
              <a:gd name="connsiteX2" fmla="*/ 6342729 w 6342729"/>
              <a:gd name="connsiteY2" fmla="*/ 1416560 h 1891882"/>
              <a:gd name="connsiteX3" fmla="*/ 25212 w 6342729"/>
              <a:gd name="connsiteY3" fmla="*/ 1443640 h 1891882"/>
              <a:gd name="connsiteX4" fmla="*/ 0 w 6342729"/>
              <a:gd name="connsiteY4" fmla="*/ 20488 h 1891882"/>
              <a:gd name="connsiteX0" fmla="*/ 0 w 6342729"/>
              <a:gd name="connsiteY0" fmla="*/ 20488 h 1888337"/>
              <a:gd name="connsiteX1" fmla="*/ 6342729 w 6342729"/>
              <a:gd name="connsiteY1" fmla="*/ 949017 h 1888337"/>
              <a:gd name="connsiteX2" fmla="*/ 6342729 w 6342729"/>
              <a:gd name="connsiteY2" fmla="*/ 1416560 h 1888337"/>
              <a:gd name="connsiteX3" fmla="*/ 51723 w 6342729"/>
              <a:gd name="connsiteY3" fmla="*/ 1427393 h 1888337"/>
              <a:gd name="connsiteX4" fmla="*/ 0 w 6342729"/>
              <a:gd name="connsiteY4" fmla="*/ 20488 h 1888337"/>
              <a:gd name="connsiteX0" fmla="*/ 0 w 6342729"/>
              <a:gd name="connsiteY0" fmla="*/ 20488 h 1891884"/>
              <a:gd name="connsiteX1" fmla="*/ 6342729 w 6342729"/>
              <a:gd name="connsiteY1" fmla="*/ 949017 h 1891884"/>
              <a:gd name="connsiteX2" fmla="*/ 6342729 w 6342729"/>
              <a:gd name="connsiteY2" fmla="*/ 1416560 h 1891884"/>
              <a:gd name="connsiteX3" fmla="*/ 25212 w 6342729"/>
              <a:gd name="connsiteY3" fmla="*/ 1443641 h 1891884"/>
              <a:gd name="connsiteX4" fmla="*/ 0 w 6342729"/>
              <a:gd name="connsiteY4" fmla="*/ 20488 h 189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729" h="1891884">
                <a:moveTo>
                  <a:pt x="0" y="20488"/>
                </a:moveTo>
                <a:cubicBezTo>
                  <a:pt x="2091110" y="-239258"/>
                  <a:pt x="3275037" y="2077531"/>
                  <a:pt x="6342729" y="949017"/>
                </a:cubicBezTo>
                <a:lnTo>
                  <a:pt x="6342729" y="1416560"/>
                </a:lnTo>
                <a:cubicBezTo>
                  <a:pt x="3175864" y="2592365"/>
                  <a:pt x="2116322" y="1183895"/>
                  <a:pt x="25212" y="1443641"/>
                </a:cubicBezTo>
                <a:cubicBezTo>
                  <a:pt x="25212" y="1287793"/>
                  <a:pt x="0" y="176336"/>
                  <a:pt x="0" y="20488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121" name="물결 35"/>
          <p:cNvSpPr/>
          <p:nvPr/>
        </p:nvSpPr>
        <p:spPr>
          <a:xfrm rot="280122">
            <a:off x="-40638" y="5917055"/>
            <a:ext cx="9162221" cy="272102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5996 w 6279327"/>
              <a:gd name="connsiteY0" fmla="*/ 33127 h 1004753"/>
              <a:gd name="connsiteX1" fmla="*/ 6279327 w 6279327"/>
              <a:gd name="connsiteY1" fmla="*/ 33127 h 1004753"/>
              <a:gd name="connsiteX2" fmla="*/ 6279327 w 6279327"/>
              <a:gd name="connsiteY2" fmla="*/ 500670 h 1004753"/>
              <a:gd name="connsiteX3" fmla="*/ 0 w 6279327"/>
              <a:gd name="connsiteY3" fmla="*/ 650967 h 1004753"/>
              <a:gd name="connsiteX4" fmla="*/ 5996 w 6279327"/>
              <a:gd name="connsiteY4" fmla="*/ 33127 h 1004753"/>
              <a:gd name="connsiteX0" fmla="*/ 5996 w 6279327"/>
              <a:gd name="connsiteY0" fmla="*/ 33127 h 820415"/>
              <a:gd name="connsiteX1" fmla="*/ 6279327 w 6279327"/>
              <a:gd name="connsiteY1" fmla="*/ 33127 h 820415"/>
              <a:gd name="connsiteX2" fmla="*/ 6274237 w 6279327"/>
              <a:gd name="connsiteY2" fmla="*/ 242910 h 820415"/>
              <a:gd name="connsiteX3" fmla="*/ 0 w 6279327"/>
              <a:gd name="connsiteY3" fmla="*/ 650967 h 820415"/>
              <a:gd name="connsiteX4" fmla="*/ 5996 w 6279327"/>
              <a:gd name="connsiteY4" fmla="*/ 33127 h 820415"/>
              <a:gd name="connsiteX0" fmla="*/ 5996 w 6279327"/>
              <a:gd name="connsiteY0" fmla="*/ 33127 h 748700"/>
              <a:gd name="connsiteX1" fmla="*/ 6279327 w 6279327"/>
              <a:gd name="connsiteY1" fmla="*/ 33127 h 748700"/>
              <a:gd name="connsiteX2" fmla="*/ 6272055 w 6279327"/>
              <a:gd name="connsiteY2" fmla="*/ 132446 h 748700"/>
              <a:gd name="connsiteX3" fmla="*/ 0 w 6279327"/>
              <a:gd name="connsiteY3" fmla="*/ 650967 h 748700"/>
              <a:gd name="connsiteX4" fmla="*/ 5996 w 6279327"/>
              <a:gd name="connsiteY4" fmla="*/ 33127 h 74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9327" h="748700">
                <a:moveTo>
                  <a:pt x="5996" y="33127"/>
                </a:moveTo>
                <a:cubicBezTo>
                  <a:pt x="2097106" y="-226619"/>
                  <a:pt x="3211635" y="1161641"/>
                  <a:pt x="6279327" y="33127"/>
                </a:cubicBezTo>
                <a:lnTo>
                  <a:pt x="6272055" y="132446"/>
                </a:lnTo>
                <a:cubicBezTo>
                  <a:pt x="3105190" y="1308251"/>
                  <a:pt x="2091110" y="391221"/>
                  <a:pt x="0" y="650967"/>
                </a:cubicBezTo>
                <a:cubicBezTo>
                  <a:pt x="0" y="495119"/>
                  <a:pt x="5996" y="188975"/>
                  <a:pt x="5996" y="33127"/>
                </a:cubicBezTo>
                <a:close/>
              </a:path>
            </a:pathLst>
          </a:custGeom>
          <a:solidFill>
            <a:schemeClr val="accent6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403648" y="414894"/>
            <a:ext cx="6341531" cy="5919011"/>
            <a:chOff x="1786905" y="515391"/>
            <a:chExt cx="7400172" cy="6907118"/>
          </a:xfrm>
        </p:grpSpPr>
        <p:sp>
          <p:nvSpPr>
            <p:cNvPr id="131" name="타원 130"/>
            <p:cNvSpPr/>
            <p:nvPr/>
          </p:nvSpPr>
          <p:spPr>
            <a:xfrm>
              <a:off x="1786905" y="515391"/>
              <a:ext cx="7400172" cy="6907118"/>
            </a:xfrm>
            <a:prstGeom prst="ellipse">
              <a:avLst/>
            </a:prstGeom>
            <a:solidFill>
              <a:srgbClr val="56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946136" y="664013"/>
              <a:ext cx="7081709" cy="6609874"/>
            </a:xfrm>
            <a:prstGeom prst="ellipse">
              <a:avLst/>
            </a:prstGeom>
            <a:solidFill>
              <a:schemeClr val="bg1"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2471131" y="2712740"/>
            <a:ext cx="4172924" cy="1121615"/>
          </a:xfrm>
          <a:prstGeom prst="rect">
            <a:avLst/>
          </a:prstGeom>
          <a:noFill/>
        </p:spPr>
        <p:txBody>
          <a:bodyPr wrap="none" lIns="104927" tIns="52464" rIns="104927" bIns="52464" rtlCol="0">
            <a:spAutoFit/>
          </a:bodyPr>
          <a:lstStyle/>
          <a:p>
            <a:r>
              <a:rPr lang="en-US" altLang="ko-KR" sz="66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6</a:t>
            </a:r>
            <a:r>
              <a:rPr lang="en-US" altLang="ko-KR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 </a:t>
            </a:r>
            <a:r>
              <a:rPr lang="ko-KR" altLang="en-US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주의사항</a:t>
            </a:r>
            <a:endParaRPr lang="ko-KR" altLang="en-US" sz="6600" b="1" spc="-3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26" name="그림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27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7" y="908720"/>
            <a:ext cx="184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주의사항</a:t>
            </a:r>
            <a:r>
              <a:rPr lang="en-US" altLang="ko-KR" sz="28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	</a:t>
            </a:r>
            <a:endParaRPr lang="ko-KR" altLang="en-US" sz="2800" b="1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155679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359" y="1664680"/>
            <a:ext cx="75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1.</a:t>
            </a:r>
            <a:endParaRPr lang="ko-KR" alt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함초롬돋움" panose="020B0504000101010101" pitchFamily="50" charset="-127"/>
              <a:ea typeface="함초롬돋움" panose="020B0504000101010101" pitchFamily="50" charset="-127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839" y="1772816"/>
            <a:ext cx="779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국가 교육근로장학금은 재단 학자금대출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교내장학금 등과 중복수혜 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가능하나 시간의 중복이 없어야 함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894" y="3716908"/>
            <a:ext cx="75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3</a:t>
            </a:r>
            <a:r>
              <a:rPr lang="en-US" altLang="ko-K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.</a:t>
            </a:r>
            <a:endParaRPr lang="ko-KR" alt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함초롬돋움" panose="020B0504000101010101" pitchFamily="50" charset="-127"/>
              <a:ea typeface="함초롬돋움" panose="020B0504000101010101" pitchFamily="50" charset="-127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317" y="4737794"/>
            <a:ext cx="75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4</a:t>
            </a:r>
            <a:r>
              <a:rPr lang="en-US" altLang="ko-K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.</a:t>
            </a:r>
            <a:endParaRPr lang="ko-KR" alt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함초롬돋움" panose="020B0504000101010101" pitchFamily="50" charset="-127"/>
              <a:ea typeface="함초롬돋움" panose="020B0504000101010101" pitchFamily="50" charset="-127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359" y="5674022"/>
            <a:ext cx="75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5</a:t>
            </a:r>
            <a:r>
              <a:rPr lang="en-US" altLang="ko-K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.</a:t>
            </a:r>
            <a:endParaRPr lang="ko-KR" alt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함초롬돋움" panose="020B0504000101010101" pitchFamily="50" charset="-127"/>
              <a:ea typeface="함초롬돋움" panose="020B0504000101010101" pitchFamily="50" charset="-127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6840" y="3801234"/>
            <a:ext cx="764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대학생 청소년교육지원사업 근로기관과 같은 기관에서 금전적 지원 또는 봉사인증 등을 받으며 활동할 수 없음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이중수혜 불가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6839" y="4822552"/>
            <a:ext cx="779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강좌이수조건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졸업이수조건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교직이수조건 등을 목적으로 본 사업에 참여할 수 없음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봉사활동확인서 발급 불가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7124" y="5661124"/>
            <a:ext cx="7793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멘토의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신청내용 및 제출서류가 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허위로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확인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될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경우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정학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·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퇴학 등 학사징계를 받은 경우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자퇴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·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제적 등 학생 신분을 상실한 경우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부정근로 내역이 적발된 </a:t>
            </a:r>
            <a:r>
              <a:rPr lang="ko-KR" altLang="en-US" sz="20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경우 </a:t>
            </a:r>
            <a:r>
              <a:rPr lang="ko-KR" altLang="en-US" sz="20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멘토의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자격 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박탈 가능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4359" y="2636912"/>
            <a:ext cx="75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2</a:t>
            </a:r>
            <a:r>
              <a:rPr lang="en-US" altLang="ko-K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.</a:t>
            </a:r>
            <a:endParaRPr lang="ko-KR" alt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함초롬돋움" panose="020B0504000101010101" pitchFamily="50" charset="-127"/>
              <a:ea typeface="함초롬돋움" panose="020B0504000101010101" pitchFamily="50" charset="-127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6839" y="2745048"/>
            <a:ext cx="779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대학생 청소년교육지원사업 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참여 학생은 </a:t>
            </a:r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국가근로장학사업 및 다문화 학생 </a:t>
            </a:r>
            <a:r>
              <a:rPr lang="ko-KR" altLang="en-US" sz="20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멘토링</a:t>
            </a:r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사업과 중복참여 불가</a:t>
            </a:r>
            <a:endParaRPr lang="ko-KR" altLang="en-US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6.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주의사항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26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7" y="908720"/>
            <a:ext cx="184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주의사항</a:t>
            </a:r>
            <a:r>
              <a:rPr lang="en-US" altLang="ko-KR" sz="28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	</a:t>
            </a:r>
            <a:endParaRPr lang="ko-KR" altLang="en-US" sz="2800" b="1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102" y="1736688"/>
            <a:ext cx="75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6</a:t>
            </a:r>
            <a:r>
              <a:rPr lang="en-US" altLang="ko-K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.</a:t>
            </a:r>
            <a:endParaRPr lang="ko-KR" alt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함초롬돋움" panose="020B0504000101010101" pitchFamily="50" charset="-127"/>
              <a:ea typeface="함초롬돋움" panose="020B0504000101010101" pitchFamily="50" charset="-127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444" y="1844410"/>
            <a:ext cx="7491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선발된 </a:t>
            </a:r>
            <a:r>
              <a:rPr lang="ko-KR" altLang="en-US" sz="20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모든 </a:t>
            </a:r>
            <a:r>
              <a:rPr lang="ko-KR" altLang="en-US" sz="20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멘토는 </a:t>
            </a:r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활동 시작 전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반드시 </a:t>
            </a:r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근로기관 담당자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에게 사업소개 자료 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매뉴얼 등을 참고하여 </a:t>
            </a:r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사업 관련 안내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를 해주어야 함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637" y="3189746"/>
            <a:ext cx="75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7</a:t>
            </a:r>
            <a:r>
              <a:rPr lang="en-US" altLang="ko-K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.</a:t>
            </a:r>
            <a:endParaRPr lang="ko-KR" alt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함초롬돋움" panose="020B0504000101010101" pitchFamily="50" charset="-127"/>
              <a:ea typeface="함초롬돋움" panose="020B0504000101010101" pitchFamily="50" charset="-127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060" y="4593902"/>
            <a:ext cx="75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8</a:t>
            </a:r>
            <a:r>
              <a:rPr lang="en-US" altLang="ko-K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함초롬돋움" panose="020B0504000101010101" pitchFamily="50" charset="-127"/>
                <a:ea typeface="함초롬돋움" panose="020B0504000101010101" pitchFamily="50" charset="-127"/>
                <a:cs typeface="Tahoma" pitchFamily="34" charset="0"/>
              </a:rPr>
              <a:t>.</a:t>
            </a:r>
            <a:endParaRPr lang="ko-KR" alt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함초롬돋움" panose="020B0504000101010101" pitchFamily="50" charset="-127"/>
              <a:ea typeface="함초롬돋움" panose="020B0504000101010101" pitchFamily="50" charset="-127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2565" y="3240028"/>
            <a:ext cx="749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부득이하게 기한 내 출근부 입력을 못하였거나 수정이 필요할 때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</a:p>
          <a:p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근로기관 담당자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에게 입력 및 수정 요청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2565" y="4680188"/>
            <a:ext cx="74918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대학생 청소년교육지원사업은 참여 대학별로 운영하는 방법 및 기간</a:t>
            </a:r>
            <a:r>
              <a:rPr lang="en-US" altLang="ko-KR" sz="21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21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시간 등이 모두 다릅니다</a:t>
            </a:r>
            <a:r>
              <a:rPr lang="en-US" altLang="ko-KR" sz="21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 </a:t>
            </a:r>
            <a:r>
              <a:rPr lang="ko-KR" altLang="en-US" sz="21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소속 대학 내 운영하는 기준을 꼭 확인하시어 활동에 불이익이 없도록 하시기 바랍니다</a:t>
            </a:r>
            <a:r>
              <a:rPr lang="en-US" altLang="ko-KR" sz="21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 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6.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주의사항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6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0"/>
            <a:ext cx="91532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물결 35"/>
          <p:cNvSpPr/>
          <p:nvPr/>
        </p:nvSpPr>
        <p:spPr>
          <a:xfrm rot="21143992">
            <a:off x="-80935" y="5075093"/>
            <a:ext cx="9265785" cy="577857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0 w 6292292"/>
              <a:gd name="connsiteY0" fmla="*/ 585926 h 1522913"/>
              <a:gd name="connsiteX1" fmla="*/ 6292292 w 6292292"/>
              <a:gd name="connsiteY1" fmla="*/ 0 h 1522913"/>
              <a:gd name="connsiteX2" fmla="*/ 6273331 w 6292292"/>
              <a:gd name="connsiteY2" fmla="*/ 1053469 h 1522913"/>
              <a:gd name="connsiteX3" fmla="*/ 0 w 6292292"/>
              <a:gd name="connsiteY3" fmla="*/ 1053469 h 1522913"/>
              <a:gd name="connsiteX4" fmla="*/ 0 w 6292292"/>
              <a:gd name="connsiteY4" fmla="*/ 585926 h 1522913"/>
              <a:gd name="connsiteX0" fmla="*/ 0 w 6299402"/>
              <a:gd name="connsiteY0" fmla="*/ 805651 h 1522913"/>
              <a:gd name="connsiteX1" fmla="*/ 6299402 w 6299402"/>
              <a:gd name="connsiteY1" fmla="*/ 0 h 1522913"/>
              <a:gd name="connsiteX2" fmla="*/ 6280441 w 6299402"/>
              <a:gd name="connsiteY2" fmla="*/ 1053469 h 1522913"/>
              <a:gd name="connsiteX3" fmla="*/ 7110 w 6299402"/>
              <a:gd name="connsiteY3" fmla="*/ 1053469 h 1522913"/>
              <a:gd name="connsiteX4" fmla="*/ 0 w 6299402"/>
              <a:gd name="connsiteY4" fmla="*/ 805651 h 1522913"/>
              <a:gd name="connsiteX0" fmla="*/ 28417 w 6327819"/>
              <a:gd name="connsiteY0" fmla="*/ 805651 h 1518760"/>
              <a:gd name="connsiteX1" fmla="*/ 6327819 w 6327819"/>
              <a:gd name="connsiteY1" fmla="*/ 0 h 1518760"/>
              <a:gd name="connsiteX2" fmla="*/ 6308858 w 6327819"/>
              <a:gd name="connsiteY2" fmla="*/ 1053469 h 1518760"/>
              <a:gd name="connsiteX3" fmla="*/ 0 w 6327819"/>
              <a:gd name="connsiteY3" fmla="*/ 1033924 h 1518760"/>
              <a:gd name="connsiteX4" fmla="*/ 28417 w 6327819"/>
              <a:gd name="connsiteY4" fmla="*/ 805651 h 15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819" h="1518760">
                <a:moveTo>
                  <a:pt x="28417" y="805651"/>
                </a:moveTo>
                <a:cubicBezTo>
                  <a:pt x="2119527" y="545905"/>
                  <a:pt x="3260127" y="1128514"/>
                  <a:pt x="6327819" y="0"/>
                </a:cubicBezTo>
                <a:cubicBezTo>
                  <a:pt x="6327819" y="155848"/>
                  <a:pt x="6308858" y="897621"/>
                  <a:pt x="6308858" y="1053469"/>
                </a:cubicBezTo>
                <a:cubicBezTo>
                  <a:pt x="3141993" y="2229274"/>
                  <a:pt x="2091110" y="774178"/>
                  <a:pt x="0" y="1033924"/>
                </a:cubicBezTo>
                <a:lnTo>
                  <a:pt x="28417" y="80565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 rot="20741308">
            <a:off x="-99899" y="5326743"/>
            <a:ext cx="9378125" cy="369108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331" h="970114">
                <a:moveTo>
                  <a:pt x="0" y="33127"/>
                </a:moveTo>
                <a:cubicBezTo>
                  <a:pt x="2091110" y="-226619"/>
                  <a:pt x="3205639" y="1161641"/>
                  <a:pt x="6273331" y="33127"/>
                </a:cubicBezTo>
                <a:lnTo>
                  <a:pt x="6273331" y="500670"/>
                </a:lnTo>
                <a:cubicBezTo>
                  <a:pt x="3106466" y="1676475"/>
                  <a:pt x="2091110" y="240924"/>
                  <a:pt x="0" y="500670"/>
                </a:cubicBezTo>
                <a:lnTo>
                  <a:pt x="0" y="33127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000" y1="43704" x2="49658" y2="33333"/>
                        <a14:foregroundMark x1="55137" y1="95926" x2="76370" y2="93333"/>
                        <a14:foregroundMark x1="93493" y1="90000" x2="79452" y2="90000"/>
                        <a14:foregroundMark x1="39384" y1="97037" x2="46918" y2="94815"/>
                        <a14:foregroundMark x1="18493" y1="95556" x2="33219" y2="97037"/>
                        <a14:backgroundMark x1="31849" y1="52222" x2="31849" y2="52222"/>
                        <a14:backgroundMark x1="31849" y1="38519" x2="39041" y2="68889"/>
                        <a14:backgroundMark x1="8904" y1="51111" x2="57192" y2="84074"/>
                        <a14:backgroundMark x1="53425" y1="40370" x2="57192" y2="50000"/>
                        <a14:backgroundMark x1="97603" y1="45185" x2="98630" y2="78519"/>
                        <a14:backgroundMark x1="91096" y1="56296" x2="99658" y2="64815"/>
                        <a14:backgroundMark x1="96575" y1="83333" x2="96918" y2="71852"/>
                        <a14:backgroundMark x1="97945" y1="86667" x2="97945" y2="76296"/>
                        <a14:backgroundMark x1="95890" y1="86296" x2="99658" y2="89630"/>
                        <a14:backgroundMark x1="57192" y1="56667" x2="56507" y2="52963"/>
                        <a14:backgroundMark x1="60959" y1="56667" x2="64726" y2="54074"/>
                        <a14:backgroundMark x1="58562" y1="59259" x2="62671" y2="48889"/>
                        <a14:backgroundMark x1="89384" y1="56296" x2="94863" y2="58519"/>
                        <a14:backgroundMark x1="85959" y1="53333" x2="99658" y2="57778"/>
                        <a14:backgroundMark x1="85959" y1="54444" x2="97603" y2="59259"/>
                        <a14:backgroundMark x1="68836" y1="53333" x2="61644" y2="54444"/>
                        <a14:backgroundMark x1="52397" y1="66667" x2="43836" y2="55556"/>
                        <a14:backgroundMark x1="58219" y1="70000" x2="45890" y2="63333"/>
                        <a14:backgroundMark x1="45548" y1="49630" x2="48630" y2="6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980">
            <a:off x="5982946" y="58913"/>
            <a:ext cx="2442547" cy="2258520"/>
          </a:xfrm>
          <a:prstGeom prst="rect">
            <a:avLst/>
          </a:prstGeom>
        </p:spPr>
      </p:pic>
      <p:pic>
        <p:nvPicPr>
          <p:cNvPr id="1031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8739">
            <a:off x="634994" y="4107685"/>
            <a:ext cx="1615353" cy="13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1092">
            <a:off x="6902124" y="4065602"/>
            <a:ext cx="1532440" cy="15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5047">
            <a:off x="296815" y="1931618"/>
            <a:ext cx="18192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5797127" y="4553437"/>
            <a:ext cx="1736418" cy="1704286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14" name="타원 13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33" name="직사각형 32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2" name="직사각형 5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6" name="직사각형 5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9" name="직사각형 5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2" name="직사각형 6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6" name="직사각형 6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9" name="직사각형 6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2" name="직사각형 7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5" name="직사각형 7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306853" y="306298"/>
            <a:ext cx="3132764" cy="3074793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79" name="타원 78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119" name="직사각형 118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8" name="타원 8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5" name="그룹 94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7" name="직사각형 11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5" name="직사각형 11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" name="그룹 96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3" name="직사각형 11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8" name="그룹 97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1" name="직사각형 110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9" name="그룹 98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9" name="직사각형 10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7" name="직사각형 10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5" name="직사각형 10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3" name="직사각형 10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4" name="물결 35"/>
          <p:cNvSpPr/>
          <p:nvPr/>
        </p:nvSpPr>
        <p:spPr>
          <a:xfrm rot="505777">
            <a:off x="-106076" y="5403897"/>
            <a:ext cx="9315288" cy="719823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11445 w 6273331"/>
              <a:gd name="connsiteY0" fmla="*/ 20385 h 1898099"/>
              <a:gd name="connsiteX1" fmla="*/ 6273331 w 6273331"/>
              <a:gd name="connsiteY1" fmla="*/ 961112 h 1898099"/>
              <a:gd name="connsiteX2" fmla="*/ 6273331 w 6273331"/>
              <a:gd name="connsiteY2" fmla="*/ 1428655 h 1898099"/>
              <a:gd name="connsiteX3" fmla="*/ 0 w 6273331"/>
              <a:gd name="connsiteY3" fmla="*/ 1428655 h 1898099"/>
              <a:gd name="connsiteX4" fmla="*/ 11445 w 6273331"/>
              <a:gd name="connsiteY4" fmla="*/ 20385 h 1898099"/>
              <a:gd name="connsiteX0" fmla="*/ 0 w 6342729"/>
              <a:gd name="connsiteY0" fmla="*/ 20488 h 1886004"/>
              <a:gd name="connsiteX1" fmla="*/ 6342729 w 6342729"/>
              <a:gd name="connsiteY1" fmla="*/ 949017 h 1886004"/>
              <a:gd name="connsiteX2" fmla="*/ 6342729 w 6342729"/>
              <a:gd name="connsiteY2" fmla="*/ 1416560 h 1886004"/>
              <a:gd name="connsiteX3" fmla="*/ 69398 w 6342729"/>
              <a:gd name="connsiteY3" fmla="*/ 1416560 h 1886004"/>
              <a:gd name="connsiteX4" fmla="*/ 0 w 6342729"/>
              <a:gd name="connsiteY4" fmla="*/ 20488 h 1886004"/>
              <a:gd name="connsiteX0" fmla="*/ 0 w 6342729"/>
              <a:gd name="connsiteY0" fmla="*/ 20488 h 1891882"/>
              <a:gd name="connsiteX1" fmla="*/ 6342729 w 6342729"/>
              <a:gd name="connsiteY1" fmla="*/ 949017 h 1891882"/>
              <a:gd name="connsiteX2" fmla="*/ 6342729 w 6342729"/>
              <a:gd name="connsiteY2" fmla="*/ 1416560 h 1891882"/>
              <a:gd name="connsiteX3" fmla="*/ 25212 w 6342729"/>
              <a:gd name="connsiteY3" fmla="*/ 1443640 h 1891882"/>
              <a:gd name="connsiteX4" fmla="*/ 0 w 6342729"/>
              <a:gd name="connsiteY4" fmla="*/ 20488 h 1891882"/>
              <a:gd name="connsiteX0" fmla="*/ 0 w 6342729"/>
              <a:gd name="connsiteY0" fmla="*/ 20488 h 1888337"/>
              <a:gd name="connsiteX1" fmla="*/ 6342729 w 6342729"/>
              <a:gd name="connsiteY1" fmla="*/ 949017 h 1888337"/>
              <a:gd name="connsiteX2" fmla="*/ 6342729 w 6342729"/>
              <a:gd name="connsiteY2" fmla="*/ 1416560 h 1888337"/>
              <a:gd name="connsiteX3" fmla="*/ 51723 w 6342729"/>
              <a:gd name="connsiteY3" fmla="*/ 1427393 h 1888337"/>
              <a:gd name="connsiteX4" fmla="*/ 0 w 6342729"/>
              <a:gd name="connsiteY4" fmla="*/ 20488 h 1888337"/>
              <a:gd name="connsiteX0" fmla="*/ 0 w 6342729"/>
              <a:gd name="connsiteY0" fmla="*/ 20488 h 1891884"/>
              <a:gd name="connsiteX1" fmla="*/ 6342729 w 6342729"/>
              <a:gd name="connsiteY1" fmla="*/ 949017 h 1891884"/>
              <a:gd name="connsiteX2" fmla="*/ 6342729 w 6342729"/>
              <a:gd name="connsiteY2" fmla="*/ 1416560 h 1891884"/>
              <a:gd name="connsiteX3" fmla="*/ 25212 w 6342729"/>
              <a:gd name="connsiteY3" fmla="*/ 1443641 h 1891884"/>
              <a:gd name="connsiteX4" fmla="*/ 0 w 6342729"/>
              <a:gd name="connsiteY4" fmla="*/ 20488 h 189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729" h="1891884">
                <a:moveTo>
                  <a:pt x="0" y="20488"/>
                </a:moveTo>
                <a:cubicBezTo>
                  <a:pt x="2091110" y="-239258"/>
                  <a:pt x="3275037" y="2077531"/>
                  <a:pt x="6342729" y="949017"/>
                </a:cubicBezTo>
                <a:lnTo>
                  <a:pt x="6342729" y="1416560"/>
                </a:lnTo>
                <a:cubicBezTo>
                  <a:pt x="3175864" y="2592365"/>
                  <a:pt x="2116322" y="1183895"/>
                  <a:pt x="25212" y="1443641"/>
                </a:cubicBezTo>
                <a:cubicBezTo>
                  <a:pt x="25212" y="1287793"/>
                  <a:pt x="0" y="176336"/>
                  <a:pt x="0" y="20488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121" name="물결 35"/>
          <p:cNvSpPr/>
          <p:nvPr/>
        </p:nvSpPr>
        <p:spPr>
          <a:xfrm rot="280122">
            <a:off x="-40638" y="5917055"/>
            <a:ext cx="9162221" cy="272102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5996 w 6279327"/>
              <a:gd name="connsiteY0" fmla="*/ 33127 h 1004753"/>
              <a:gd name="connsiteX1" fmla="*/ 6279327 w 6279327"/>
              <a:gd name="connsiteY1" fmla="*/ 33127 h 1004753"/>
              <a:gd name="connsiteX2" fmla="*/ 6279327 w 6279327"/>
              <a:gd name="connsiteY2" fmla="*/ 500670 h 1004753"/>
              <a:gd name="connsiteX3" fmla="*/ 0 w 6279327"/>
              <a:gd name="connsiteY3" fmla="*/ 650967 h 1004753"/>
              <a:gd name="connsiteX4" fmla="*/ 5996 w 6279327"/>
              <a:gd name="connsiteY4" fmla="*/ 33127 h 1004753"/>
              <a:gd name="connsiteX0" fmla="*/ 5996 w 6279327"/>
              <a:gd name="connsiteY0" fmla="*/ 33127 h 820415"/>
              <a:gd name="connsiteX1" fmla="*/ 6279327 w 6279327"/>
              <a:gd name="connsiteY1" fmla="*/ 33127 h 820415"/>
              <a:gd name="connsiteX2" fmla="*/ 6274237 w 6279327"/>
              <a:gd name="connsiteY2" fmla="*/ 242910 h 820415"/>
              <a:gd name="connsiteX3" fmla="*/ 0 w 6279327"/>
              <a:gd name="connsiteY3" fmla="*/ 650967 h 820415"/>
              <a:gd name="connsiteX4" fmla="*/ 5996 w 6279327"/>
              <a:gd name="connsiteY4" fmla="*/ 33127 h 820415"/>
              <a:gd name="connsiteX0" fmla="*/ 5996 w 6279327"/>
              <a:gd name="connsiteY0" fmla="*/ 33127 h 748700"/>
              <a:gd name="connsiteX1" fmla="*/ 6279327 w 6279327"/>
              <a:gd name="connsiteY1" fmla="*/ 33127 h 748700"/>
              <a:gd name="connsiteX2" fmla="*/ 6272055 w 6279327"/>
              <a:gd name="connsiteY2" fmla="*/ 132446 h 748700"/>
              <a:gd name="connsiteX3" fmla="*/ 0 w 6279327"/>
              <a:gd name="connsiteY3" fmla="*/ 650967 h 748700"/>
              <a:gd name="connsiteX4" fmla="*/ 5996 w 6279327"/>
              <a:gd name="connsiteY4" fmla="*/ 33127 h 74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9327" h="748700">
                <a:moveTo>
                  <a:pt x="5996" y="33127"/>
                </a:moveTo>
                <a:cubicBezTo>
                  <a:pt x="2097106" y="-226619"/>
                  <a:pt x="3211635" y="1161641"/>
                  <a:pt x="6279327" y="33127"/>
                </a:cubicBezTo>
                <a:lnTo>
                  <a:pt x="6272055" y="132446"/>
                </a:lnTo>
                <a:cubicBezTo>
                  <a:pt x="3105190" y="1308251"/>
                  <a:pt x="2091110" y="391221"/>
                  <a:pt x="0" y="650967"/>
                </a:cubicBezTo>
                <a:cubicBezTo>
                  <a:pt x="0" y="495119"/>
                  <a:pt x="5996" y="188975"/>
                  <a:pt x="5996" y="33127"/>
                </a:cubicBezTo>
                <a:close/>
              </a:path>
            </a:pathLst>
          </a:custGeom>
          <a:solidFill>
            <a:schemeClr val="accent6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403648" y="414894"/>
            <a:ext cx="6341531" cy="5919011"/>
            <a:chOff x="1786905" y="515391"/>
            <a:chExt cx="7400172" cy="6907118"/>
          </a:xfrm>
        </p:grpSpPr>
        <p:sp>
          <p:nvSpPr>
            <p:cNvPr id="131" name="타원 130"/>
            <p:cNvSpPr/>
            <p:nvPr/>
          </p:nvSpPr>
          <p:spPr>
            <a:xfrm>
              <a:off x="1786905" y="515391"/>
              <a:ext cx="7400172" cy="6907118"/>
            </a:xfrm>
            <a:prstGeom prst="ellipse">
              <a:avLst/>
            </a:prstGeom>
            <a:solidFill>
              <a:srgbClr val="56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946136" y="664013"/>
              <a:ext cx="7081709" cy="6609874"/>
            </a:xfrm>
            <a:prstGeom prst="ellipse">
              <a:avLst/>
            </a:prstGeom>
            <a:solidFill>
              <a:schemeClr val="bg1"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500039" y="2492896"/>
            <a:ext cx="6167060" cy="2137278"/>
          </a:xfrm>
          <a:prstGeom prst="rect">
            <a:avLst/>
          </a:prstGeom>
          <a:noFill/>
        </p:spPr>
        <p:txBody>
          <a:bodyPr wrap="none" lIns="104927" tIns="52464" rIns="104927" bIns="52464" rtlCol="0">
            <a:spAutoFit/>
          </a:bodyPr>
          <a:lstStyle/>
          <a:p>
            <a:r>
              <a:rPr lang="en-US" altLang="ko-KR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7. </a:t>
            </a:r>
            <a:r>
              <a:rPr lang="ko-KR" altLang="en-US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자주 묻는 질문</a:t>
            </a:r>
            <a:r>
              <a:rPr lang="en-US" altLang="ko-KR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/>
            </a:r>
            <a:br>
              <a:rPr lang="en-US" altLang="ko-KR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        (FAQ)</a:t>
            </a:r>
            <a:endParaRPr lang="ko-KR" altLang="en-US" sz="6600" b="1" spc="-3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26" name="그림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27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6" y="908720"/>
            <a:ext cx="397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학적이 변동 될 경우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2964483" y="1793748"/>
            <a:ext cx="3839765" cy="1959288"/>
          </a:xfrm>
          <a:prstGeom prst="wedgeRoundRectCallout">
            <a:avLst>
              <a:gd name="adj1" fmla="val -63654"/>
              <a:gd name="adj2" fmla="val -16658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0" bIns="0" anchor="ctr" anchorCtr="0">
            <a:noAutofit/>
          </a:bodyPr>
          <a:lstStyle/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    학기 중 </a:t>
            </a:r>
            <a:r>
              <a:rPr lang="ko-KR" altLang="en-US" sz="2400" spc="-50" dirty="0" err="1" smtClean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학적변동</a:t>
            </a:r>
            <a:r>
              <a:rPr lang="ko-KR" altLang="en-US" sz="2400" spc="-50" dirty="0" err="1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이</a:t>
            </a: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있을 경우 장학금을 지급받을 수 있나요</a:t>
            </a:r>
            <a:r>
              <a:rPr lang="en-US" altLang="ko-KR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?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57235" y="4430577"/>
            <a:ext cx="8347009" cy="1194667"/>
          </a:xfrm>
          <a:prstGeom prst="rect">
            <a:avLst/>
          </a:prstGeom>
          <a:noFill/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신청 당시 재학생이면 활동이 가능하나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학기 중 학적 변동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휴학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졸업 등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이 있을 경우 </a:t>
            </a:r>
            <a:r>
              <a:rPr lang="ko-KR" altLang="en-US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변동일자까지의 </a:t>
            </a:r>
            <a:r>
              <a:rPr lang="ko-KR" altLang="en-US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</a:t>
            </a:r>
            <a:r>
              <a:rPr lang="ko-KR" altLang="en-US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에 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대해서만 장학금이 지급됩니다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</a:t>
            </a:r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63588" y="4224625"/>
            <a:ext cx="2304255" cy="392507"/>
          </a:xfrm>
          <a:prstGeom prst="rect">
            <a:avLst/>
          </a:prstGeom>
          <a:solidFill>
            <a:srgbClr val="56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답변내용</a:t>
            </a:r>
            <a:endParaRPr lang="ko-KR" altLang="en-US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026" name="Picture 2" descr="C:\Users\p_2385\Documents\KOSAF받은파일\images_1\img20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535" y1="49537" x2="22535" y2="49537"/>
                        <a14:foregroundMark x1="21127" y1="46296" x2="23944" y2="44444"/>
                        <a14:foregroundMark x1="12676" y1="55093" x2="40845" y2="42593"/>
                        <a14:foregroundMark x1="74648" y1="56944" x2="54930" y2="41204"/>
                        <a14:foregroundMark x1="67606" y1="47222" x2="54930" y2="38889"/>
                        <a14:foregroundMark x1="35211" y1="38426" x2="22535" y2="46296"/>
                        <a14:foregroundMark x1="42254" y1="41204" x2="57746" y2="49537"/>
                        <a14:foregroundMark x1="32394" y1="39815" x2="15493" y2="46296"/>
                        <a14:foregroundMark x1="53521" y1="37963" x2="64789" y2="45370"/>
                        <a14:foregroundMark x1="66197" y1="41667" x2="66197" y2="41667"/>
                        <a14:foregroundMark x1="67606" y1="37963" x2="67606" y2="3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1425"/>
            <a:ext cx="9017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_2385\Documents\KOSAF받은파일\images_1\img19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299" r="100000">
                        <a14:foregroundMark x1="62338" y1="91667" x2="62338" y2="91667"/>
                        <a14:foregroundMark x1="45455" y1="92593" x2="45455" y2="92593"/>
                        <a14:foregroundMark x1="42857" y1="92593" x2="42857" y2="92593"/>
                        <a14:foregroundMark x1="54545" y1="48611" x2="54545" y2="48611"/>
                        <a14:foregroundMark x1="51948" y1="33333" x2="51948" y2="33333"/>
                        <a14:foregroundMark x1="50649" y1="22685" x2="50649" y2="2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94" y="1481425"/>
            <a:ext cx="977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7.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자주 묻는 질문</a:t>
            </a:r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(FAQ)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8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3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6" y="908720"/>
            <a:ext cx="397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사업 일정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2860450" y="1793747"/>
            <a:ext cx="3583758" cy="1959289"/>
          </a:xfrm>
          <a:prstGeom prst="wedgeRoundRectCallout">
            <a:avLst>
              <a:gd name="adj1" fmla="val 57418"/>
              <a:gd name="adj2" fmla="val -17874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0" bIns="0" anchor="ctr" anchorCtr="0">
            <a:noAutofit/>
          </a:bodyPr>
          <a:lstStyle/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400" spc="-50" smtClean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    </a:t>
            </a:r>
            <a:r>
              <a:rPr lang="en-US" altLang="ko-KR" sz="2400" spc="-50" smtClean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2018</a:t>
            </a:r>
            <a:r>
              <a:rPr lang="ko-KR" altLang="en-US" sz="2400" spc="-50" smtClean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학년도 </a:t>
            </a: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대학생 청소년교육지원사업 일정</a:t>
            </a: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이 어떻게 되나요</a:t>
            </a:r>
            <a:r>
              <a:rPr lang="en-US" altLang="ko-KR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?</a:t>
            </a: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endParaRPr lang="en-US" altLang="ko-KR" sz="2400" spc="-50" dirty="0" smtClean="0">
              <a:ln>
                <a:solidFill>
                  <a:schemeClr val="accent6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57235" y="4401108"/>
            <a:ext cx="8347010" cy="1692188"/>
          </a:xfrm>
          <a:prstGeom prst="rect">
            <a:avLst/>
          </a:prstGeom>
          <a:noFill/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pc="-7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활동기간은 </a:t>
            </a:r>
            <a:r>
              <a:rPr lang="en-US" altLang="ko-KR" spc="-7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2018</a:t>
            </a:r>
            <a:r>
              <a:rPr lang="ko-KR" altLang="en-US" spc="-7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년 </a:t>
            </a:r>
            <a:r>
              <a:rPr lang="en-US" altLang="ko-KR" spc="-11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3</a:t>
            </a:r>
            <a:r>
              <a:rPr lang="ko-KR" altLang="en-US" spc="-11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월</a:t>
            </a:r>
            <a:r>
              <a:rPr lang="en-US" altLang="ko-KR" spc="-11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~ </a:t>
            </a:r>
            <a:r>
              <a:rPr lang="en-US" altLang="ko-KR" spc="-11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2019</a:t>
            </a:r>
            <a:r>
              <a:rPr lang="ko-KR" altLang="en-US" spc="-11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년 </a:t>
            </a:r>
            <a:r>
              <a:rPr lang="en-US" altLang="ko-KR" spc="-11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2</a:t>
            </a:r>
            <a:r>
              <a:rPr lang="ko-KR" altLang="en-US" spc="-11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월</a:t>
            </a:r>
            <a:r>
              <a:rPr lang="en-US" altLang="ko-KR" spc="-11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en-US" altLang="ko-KR" spc="-11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12</a:t>
            </a:r>
            <a:r>
              <a:rPr lang="ko-KR" altLang="en-US" spc="-11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개월</a:t>
            </a:r>
            <a:r>
              <a:rPr lang="en-US" altLang="ko-KR" spc="-11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ko-KR" altLang="en-US" spc="-11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입니다</a:t>
            </a:r>
            <a:r>
              <a:rPr lang="en-US" altLang="ko-KR" spc="-11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pc="-11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단</a:t>
            </a:r>
            <a:r>
              <a:rPr lang="en-US" altLang="ko-KR" spc="-11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pc="-11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대학별 활동시간과 기간이 상이하므로</a:t>
            </a:r>
            <a:r>
              <a:rPr lang="en-US" altLang="ko-KR" spc="-11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반드시 소속대학 공지를 확인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해주시기 바랍니다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63588" y="4224625"/>
            <a:ext cx="2304255" cy="392507"/>
          </a:xfrm>
          <a:prstGeom prst="rect">
            <a:avLst/>
          </a:prstGeom>
          <a:solidFill>
            <a:srgbClr val="56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답변내용</a:t>
            </a:r>
            <a:endParaRPr lang="ko-KR" altLang="en-US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22" name="Picture 2" descr="C:\Users\p_2385\Documents\KOSAF받은파일\images_1\img20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535" y1="49537" x2="22535" y2="49537"/>
                        <a14:foregroundMark x1="21127" y1="46296" x2="23944" y2="44444"/>
                        <a14:foregroundMark x1="12676" y1="55093" x2="40845" y2="42593"/>
                        <a14:foregroundMark x1="74648" y1="56944" x2="54930" y2="41204"/>
                        <a14:foregroundMark x1="67606" y1="47222" x2="54930" y2="38889"/>
                        <a14:foregroundMark x1="35211" y1="38426" x2="22535" y2="46296"/>
                        <a14:foregroundMark x1="42254" y1="41204" x2="57746" y2="49537"/>
                        <a14:foregroundMark x1="32394" y1="39815" x2="15493" y2="46296"/>
                        <a14:foregroundMark x1="53521" y1="37963" x2="64789" y2="45370"/>
                        <a14:foregroundMark x1="66197" y1="41667" x2="66197" y2="41667"/>
                        <a14:foregroundMark x1="67606" y1="37963" x2="67606" y2="3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1425"/>
            <a:ext cx="9017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p_2385\Documents\KOSAF받은파일\images_1\img19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299" r="100000">
                        <a14:foregroundMark x1="62338" y1="91667" x2="62338" y2="91667"/>
                        <a14:foregroundMark x1="45455" y1="92593" x2="45455" y2="92593"/>
                        <a14:foregroundMark x1="42857" y1="92593" x2="42857" y2="92593"/>
                        <a14:foregroundMark x1="54545" y1="48611" x2="54545" y2="48611"/>
                        <a14:foregroundMark x1="51948" y1="33333" x2="51948" y2="33333"/>
                        <a14:foregroundMark x1="50649" y1="22685" x2="50649" y2="2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94" y="1481425"/>
            <a:ext cx="977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7.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자주 묻는 질문</a:t>
            </a:r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(FAQ)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8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6" y="908720"/>
            <a:ext cx="397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기관변경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2964483" y="1793748"/>
            <a:ext cx="3839765" cy="1959288"/>
          </a:xfrm>
          <a:prstGeom prst="wedgeRoundRectCallout">
            <a:avLst>
              <a:gd name="adj1" fmla="val -66300"/>
              <a:gd name="adj2" fmla="val -17305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0" bIns="0" anchor="ctr" anchorCtr="0">
            <a:noAutofit/>
          </a:bodyPr>
          <a:lstStyle/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    활동 중 근로기관을 </a:t>
            </a:r>
            <a:r>
              <a:rPr lang="ko-KR" altLang="en-US" sz="2400" spc="-5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변경</a:t>
            </a: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할 수 있나요</a:t>
            </a:r>
            <a:r>
              <a:rPr lang="en-US" altLang="ko-KR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?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57236" y="4430577"/>
            <a:ext cx="8347010" cy="1374687"/>
          </a:xfrm>
          <a:prstGeom prst="rect">
            <a:avLst/>
          </a:prstGeom>
          <a:noFill/>
          <a:ln>
            <a:solidFill>
              <a:srgbClr val="3DA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부득이한 사유로 근로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기관을 변경해야 할 경우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기관  협의 및 소속 대학 담당자의 승인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하에 </a:t>
            </a:r>
            <a:r>
              <a:rPr lang="ko-KR" altLang="en-US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변경</a:t>
            </a:r>
            <a:r>
              <a:rPr lang="ko-KR" altLang="en-US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가능합니다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</a:t>
            </a:r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63588" y="4224625"/>
            <a:ext cx="2304255" cy="392507"/>
          </a:xfrm>
          <a:prstGeom prst="rect">
            <a:avLst/>
          </a:prstGeom>
          <a:solidFill>
            <a:srgbClr val="56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답변내용</a:t>
            </a:r>
          </a:p>
        </p:txBody>
      </p:sp>
      <p:pic>
        <p:nvPicPr>
          <p:cNvPr id="23" name="Picture 2" descr="C:\Users\p_2385\Documents\KOSAF받은파일\images_1\img20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535" y1="49537" x2="22535" y2="49537"/>
                        <a14:foregroundMark x1="21127" y1="46296" x2="23944" y2="44444"/>
                        <a14:foregroundMark x1="12676" y1="55093" x2="40845" y2="42593"/>
                        <a14:foregroundMark x1="74648" y1="56944" x2="54930" y2="41204"/>
                        <a14:foregroundMark x1="67606" y1="47222" x2="54930" y2="38889"/>
                        <a14:foregroundMark x1="35211" y1="38426" x2="22535" y2="46296"/>
                        <a14:foregroundMark x1="42254" y1="41204" x2="57746" y2="49537"/>
                        <a14:foregroundMark x1="32394" y1="39815" x2="15493" y2="46296"/>
                        <a14:foregroundMark x1="53521" y1="37963" x2="64789" y2="45370"/>
                        <a14:foregroundMark x1="66197" y1="41667" x2="66197" y2="41667"/>
                        <a14:foregroundMark x1="67606" y1="37963" x2="67606" y2="3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1425"/>
            <a:ext cx="9017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p_2385\Documents\KOSAF받은파일\images_1\img19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299" r="100000">
                        <a14:foregroundMark x1="62338" y1="91667" x2="62338" y2="91667"/>
                        <a14:foregroundMark x1="45455" y1="92593" x2="45455" y2="92593"/>
                        <a14:foregroundMark x1="42857" y1="92593" x2="42857" y2="92593"/>
                        <a14:foregroundMark x1="54545" y1="48611" x2="54545" y2="48611"/>
                        <a14:foregroundMark x1="51948" y1="33333" x2="51948" y2="33333"/>
                        <a14:foregroundMark x1="50649" y1="22685" x2="50649" y2="2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94" y="1481425"/>
            <a:ext cx="977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7.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자주 묻는 질문</a:t>
            </a:r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(FAQ)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6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6" y="908720"/>
            <a:ext cx="397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성적기준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2427661" y="1797321"/>
            <a:ext cx="4392488" cy="2027724"/>
          </a:xfrm>
          <a:prstGeom prst="wedgeRoundRectCallout">
            <a:avLst>
              <a:gd name="adj1" fmla="val 57418"/>
              <a:gd name="adj2" fmla="val -17874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0" bIns="0" anchor="ctr" anchorCtr="0">
            <a:noAutofit/>
          </a:bodyPr>
          <a:lstStyle/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     사업참여 시 별도의</a:t>
            </a:r>
            <a:endParaRPr lang="en-US" altLang="ko-KR" sz="2400" spc="-50" dirty="0" smtClean="0">
              <a:ln>
                <a:solidFill>
                  <a:schemeClr val="accent6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     </a:t>
            </a:r>
            <a:r>
              <a:rPr lang="ko-KR" altLang="en-US" sz="2400" spc="-5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성적기준</a:t>
            </a: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이 있나요</a:t>
            </a:r>
            <a:r>
              <a:rPr lang="en-US" altLang="ko-KR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?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57235" y="4430577"/>
            <a:ext cx="8443257" cy="1740291"/>
          </a:xfrm>
          <a:prstGeom prst="rect">
            <a:avLst/>
          </a:prstGeom>
          <a:noFill/>
          <a:ln>
            <a:solidFill>
              <a:srgbClr val="3DA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 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endParaRPr lang="en-US" altLang="ko-KR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재학생 기준</a:t>
            </a:r>
            <a:r>
              <a:rPr lang="en-US" altLang="ko-KR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직전학기 성적  </a:t>
            </a:r>
            <a:r>
              <a:rPr lang="en-US" altLang="ko-KR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C</a:t>
            </a:r>
            <a:r>
              <a:rPr lang="en-US" altLang="ko-KR" b="1" baseline="30000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0 </a:t>
            </a:r>
            <a:r>
              <a:rPr lang="ko-KR" altLang="en-US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수준 </a:t>
            </a:r>
            <a:r>
              <a:rPr lang="en-US" altLang="ko-KR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(70</a:t>
            </a:r>
            <a:r>
              <a:rPr lang="ko-KR" altLang="en-US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점</a:t>
            </a:r>
            <a:r>
              <a:rPr lang="en-US" altLang="ko-KR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/100</a:t>
            </a:r>
            <a:r>
              <a:rPr lang="ko-KR" altLang="en-US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점 만점</a:t>
            </a:r>
            <a:r>
              <a:rPr lang="en-US" altLang="ko-KR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) </a:t>
            </a:r>
            <a:r>
              <a:rPr lang="ko-KR" altLang="en-US" b="1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이상</a:t>
            </a:r>
            <a:r>
              <a:rPr lang="ko-KR" altLang="en-US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이면 참여가 가능합니다</a:t>
            </a:r>
            <a:r>
              <a:rPr lang="en-US" altLang="ko-KR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 </a:t>
            </a:r>
            <a:br>
              <a:rPr lang="en-US" altLang="ko-KR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단</a:t>
            </a:r>
            <a:r>
              <a:rPr lang="en-US" altLang="ko-KR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신입생</a:t>
            </a:r>
            <a:r>
              <a:rPr lang="en-US" altLang="ko-KR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편입생</a:t>
            </a:r>
            <a:r>
              <a:rPr lang="en-US" altLang="ko-KR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재입학생의 경우 소속대학 성적이 없다면 기준이 </a:t>
            </a:r>
            <a:r>
              <a:rPr lang="ko-KR" altLang="en-US" spc="-70" dirty="0" err="1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미적용</a:t>
            </a:r>
            <a:r>
              <a:rPr lang="ko-KR" altLang="en-US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됩니다</a:t>
            </a:r>
            <a:r>
              <a:rPr lang="en-US" altLang="ko-KR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.)</a:t>
            </a:r>
            <a:br>
              <a:rPr lang="en-US" altLang="ko-KR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ko-KR" altLang="en-US" spc="-7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또한 대학별 배정인원 </a:t>
            </a:r>
            <a:r>
              <a:rPr lang="ko-KR" altLang="en-US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초과시 별도의 기준이 적용될 수 있습니다</a:t>
            </a:r>
            <a:r>
              <a:rPr lang="en-US" altLang="ko-KR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</a:t>
            </a:r>
            <a:endParaRPr lang="en-US" altLang="ko-KR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21" name="Picture 2" descr="C:\Users\p_2385\Documents\KOSAF받은파일\images_1\img20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535" y1="49537" x2="22535" y2="49537"/>
                        <a14:foregroundMark x1="21127" y1="46296" x2="23944" y2="44444"/>
                        <a14:foregroundMark x1="12676" y1="55093" x2="40845" y2="42593"/>
                        <a14:foregroundMark x1="74648" y1="56944" x2="54930" y2="41204"/>
                        <a14:foregroundMark x1="67606" y1="47222" x2="54930" y2="38889"/>
                        <a14:foregroundMark x1="35211" y1="38426" x2="22535" y2="46296"/>
                        <a14:foregroundMark x1="42254" y1="41204" x2="57746" y2="49537"/>
                        <a14:foregroundMark x1="32394" y1="39815" x2="15493" y2="46296"/>
                        <a14:foregroundMark x1="53521" y1="37963" x2="64789" y2="45370"/>
                        <a14:foregroundMark x1="66197" y1="41667" x2="66197" y2="41667"/>
                        <a14:foregroundMark x1="67606" y1="37963" x2="67606" y2="3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1425"/>
            <a:ext cx="9017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p_2385\Documents\KOSAF받은파일\images_1\img19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299" r="100000">
                        <a14:foregroundMark x1="62338" y1="91667" x2="62338" y2="91667"/>
                        <a14:foregroundMark x1="45455" y1="92593" x2="45455" y2="92593"/>
                        <a14:foregroundMark x1="42857" y1="92593" x2="42857" y2="92593"/>
                        <a14:foregroundMark x1="54545" y1="48611" x2="54545" y2="48611"/>
                        <a14:foregroundMark x1="51948" y1="33333" x2="51948" y2="33333"/>
                        <a14:foregroundMark x1="50649" y1="22685" x2="50649" y2="2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94" y="1481425"/>
            <a:ext cx="977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7.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자주 묻는 질문</a:t>
            </a:r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(FAQ)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8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863588" y="4224625"/>
            <a:ext cx="2304255" cy="392507"/>
          </a:xfrm>
          <a:prstGeom prst="rect">
            <a:avLst/>
          </a:prstGeom>
          <a:solidFill>
            <a:srgbClr val="56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답변내용</a:t>
            </a:r>
          </a:p>
        </p:txBody>
      </p:sp>
    </p:spTree>
    <p:extLst>
      <p:ext uri="{BB962C8B-B14F-4D97-AF65-F5344CB8AC3E}">
        <p14:creationId xmlns:p14="http://schemas.microsoft.com/office/powerpoint/2010/main" val="25127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0"/>
            <a:ext cx="91532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물결 35"/>
          <p:cNvSpPr/>
          <p:nvPr/>
        </p:nvSpPr>
        <p:spPr>
          <a:xfrm rot="21143992">
            <a:off x="-80935" y="5075093"/>
            <a:ext cx="9265785" cy="577857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0 w 6292292"/>
              <a:gd name="connsiteY0" fmla="*/ 585926 h 1522913"/>
              <a:gd name="connsiteX1" fmla="*/ 6292292 w 6292292"/>
              <a:gd name="connsiteY1" fmla="*/ 0 h 1522913"/>
              <a:gd name="connsiteX2" fmla="*/ 6273331 w 6292292"/>
              <a:gd name="connsiteY2" fmla="*/ 1053469 h 1522913"/>
              <a:gd name="connsiteX3" fmla="*/ 0 w 6292292"/>
              <a:gd name="connsiteY3" fmla="*/ 1053469 h 1522913"/>
              <a:gd name="connsiteX4" fmla="*/ 0 w 6292292"/>
              <a:gd name="connsiteY4" fmla="*/ 585926 h 1522913"/>
              <a:gd name="connsiteX0" fmla="*/ 0 w 6299402"/>
              <a:gd name="connsiteY0" fmla="*/ 805651 h 1522913"/>
              <a:gd name="connsiteX1" fmla="*/ 6299402 w 6299402"/>
              <a:gd name="connsiteY1" fmla="*/ 0 h 1522913"/>
              <a:gd name="connsiteX2" fmla="*/ 6280441 w 6299402"/>
              <a:gd name="connsiteY2" fmla="*/ 1053469 h 1522913"/>
              <a:gd name="connsiteX3" fmla="*/ 7110 w 6299402"/>
              <a:gd name="connsiteY3" fmla="*/ 1053469 h 1522913"/>
              <a:gd name="connsiteX4" fmla="*/ 0 w 6299402"/>
              <a:gd name="connsiteY4" fmla="*/ 805651 h 1522913"/>
              <a:gd name="connsiteX0" fmla="*/ 28417 w 6327819"/>
              <a:gd name="connsiteY0" fmla="*/ 805651 h 1518760"/>
              <a:gd name="connsiteX1" fmla="*/ 6327819 w 6327819"/>
              <a:gd name="connsiteY1" fmla="*/ 0 h 1518760"/>
              <a:gd name="connsiteX2" fmla="*/ 6308858 w 6327819"/>
              <a:gd name="connsiteY2" fmla="*/ 1053469 h 1518760"/>
              <a:gd name="connsiteX3" fmla="*/ 0 w 6327819"/>
              <a:gd name="connsiteY3" fmla="*/ 1033924 h 1518760"/>
              <a:gd name="connsiteX4" fmla="*/ 28417 w 6327819"/>
              <a:gd name="connsiteY4" fmla="*/ 805651 h 15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819" h="1518760">
                <a:moveTo>
                  <a:pt x="28417" y="805651"/>
                </a:moveTo>
                <a:cubicBezTo>
                  <a:pt x="2119527" y="545905"/>
                  <a:pt x="3260127" y="1128514"/>
                  <a:pt x="6327819" y="0"/>
                </a:cubicBezTo>
                <a:cubicBezTo>
                  <a:pt x="6327819" y="155848"/>
                  <a:pt x="6308858" y="897621"/>
                  <a:pt x="6308858" y="1053469"/>
                </a:cubicBezTo>
                <a:cubicBezTo>
                  <a:pt x="3141993" y="2229274"/>
                  <a:pt x="2091110" y="774178"/>
                  <a:pt x="0" y="1033924"/>
                </a:cubicBezTo>
                <a:lnTo>
                  <a:pt x="28417" y="80565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 rot="20741308">
            <a:off x="-99899" y="5326743"/>
            <a:ext cx="9378125" cy="369108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331" h="970114">
                <a:moveTo>
                  <a:pt x="0" y="33127"/>
                </a:moveTo>
                <a:cubicBezTo>
                  <a:pt x="2091110" y="-226619"/>
                  <a:pt x="3205639" y="1161641"/>
                  <a:pt x="6273331" y="33127"/>
                </a:cubicBezTo>
                <a:lnTo>
                  <a:pt x="6273331" y="500670"/>
                </a:lnTo>
                <a:cubicBezTo>
                  <a:pt x="3106466" y="1676475"/>
                  <a:pt x="2091110" y="240924"/>
                  <a:pt x="0" y="500670"/>
                </a:cubicBezTo>
                <a:lnTo>
                  <a:pt x="0" y="33127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000" y1="43704" x2="49658" y2="33333"/>
                        <a14:foregroundMark x1="55137" y1="95926" x2="76370" y2="93333"/>
                        <a14:foregroundMark x1="93493" y1="90000" x2="79452" y2="90000"/>
                        <a14:foregroundMark x1="39384" y1="97037" x2="46918" y2="94815"/>
                        <a14:foregroundMark x1="18493" y1="95556" x2="33219" y2="97037"/>
                        <a14:backgroundMark x1="31849" y1="52222" x2="31849" y2="52222"/>
                        <a14:backgroundMark x1="31849" y1="38519" x2="39041" y2="68889"/>
                        <a14:backgroundMark x1="8904" y1="51111" x2="57192" y2="84074"/>
                        <a14:backgroundMark x1="53425" y1="40370" x2="57192" y2="50000"/>
                        <a14:backgroundMark x1="97603" y1="45185" x2="98630" y2="78519"/>
                        <a14:backgroundMark x1="91096" y1="56296" x2="99658" y2="64815"/>
                        <a14:backgroundMark x1="96575" y1="83333" x2="96918" y2="71852"/>
                        <a14:backgroundMark x1="97945" y1="86667" x2="97945" y2="76296"/>
                        <a14:backgroundMark x1="95890" y1="86296" x2="99658" y2="89630"/>
                        <a14:backgroundMark x1="57192" y1="56667" x2="56507" y2="52963"/>
                        <a14:backgroundMark x1="60959" y1="56667" x2="64726" y2="54074"/>
                        <a14:backgroundMark x1="58562" y1="59259" x2="62671" y2="48889"/>
                        <a14:backgroundMark x1="89384" y1="56296" x2="94863" y2="58519"/>
                        <a14:backgroundMark x1="85959" y1="53333" x2="99658" y2="57778"/>
                        <a14:backgroundMark x1="85959" y1="54444" x2="97603" y2="59259"/>
                        <a14:backgroundMark x1="68836" y1="53333" x2="61644" y2="54444"/>
                        <a14:backgroundMark x1="52397" y1="66667" x2="43836" y2="55556"/>
                        <a14:backgroundMark x1="58219" y1="70000" x2="45890" y2="63333"/>
                        <a14:backgroundMark x1="45548" y1="49630" x2="48630" y2="6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980">
            <a:off x="5982946" y="58913"/>
            <a:ext cx="2442547" cy="2258520"/>
          </a:xfrm>
          <a:prstGeom prst="rect">
            <a:avLst/>
          </a:prstGeom>
        </p:spPr>
      </p:pic>
      <p:pic>
        <p:nvPicPr>
          <p:cNvPr id="1031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8739">
            <a:off x="634994" y="4107685"/>
            <a:ext cx="1615353" cy="13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1092">
            <a:off x="6902124" y="4065602"/>
            <a:ext cx="1532440" cy="15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5047">
            <a:off x="296815" y="1931618"/>
            <a:ext cx="18192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5797127" y="4553437"/>
            <a:ext cx="1736418" cy="1704286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14" name="타원 13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33" name="직사각형 32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2" name="직사각형 5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6" name="직사각형 5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9" name="직사각형 5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2" name="직사각형 6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6" name="직사각형 6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9" name="직사각형 6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2" name="직사각형 7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5" name="직사각형 7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306853" y="306298"/>
            <a:ext cx="3132764" cy="3074793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79" name="타원 78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119" name="직사각형 118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8" name="타원 8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5" name="그룹 94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7" name="직사각형 11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5" name="직사각형 11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" name="그룹 96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3" name="직사각형 11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8" name="그룹 97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1" name="직사각형 110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9" name="그룹 98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9" name="직사각형 10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7" name="직사각형 10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5" name="직사각형 10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3" name="직사각형 10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4" name="물결 35"/>
          <p:cNvSpPr/>
          <p:nvPr/>
        </p:nvSpPr>
        <p:spPr>
          <a:xfrm rot="505777">
            <a:off x="-106076" y="5403897"/>
            <a:ext cx="9315288" cy="719823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11445 w 6273331"/>
              <a:gd name="connsiteY0" fmla="*/ 20385 h 1898099"/>
              <a:gd name="connsiteX1" fmla="*/ 6273331 w 6273331"/>
              <a:gd name="connsiteY1" fmla="*/ 961112 h 1898099"/>
              <a:gd name="connsiteX2" fmla="*/ 6273331 w 6273331"/>
              <a:gd name="connsiteY2" fmla="*/ 1428655 h 1898099"/>
              <a:gd name="connsiteX3" fmla="*/ 0 w 6273331"/>
              <a:gd name="connsiteY3" fmla="*/ 1428655 h 1898099"/>
              <a:gd name="connsiteX4" fmla="*/ 11445 w 6273331"/>
              <a:gd name="connsiteY4" fmla="*/ 20385 h 1898099"/>
              <a:gd name="connsiteX0" fmla="*/ 0 w 6342729"/>
              <a:gd name="connsiteY0" fmla="*/ 20488 h 1886004"/>
              <a:gd name="connsiteX1" fmla="*/ 6342729 w 6342729"/>
              <a:gd name="connsiteY1" fmla="*/ 949017 h 1886004"/>
              <a:gd name="connsiteX2" fmla="*/ 6342729 w 6342729"/>
              <a:gd name="connsiteY2" fmla="*/ 1416560 h 1886004"/>
              <a:gd name="connsiteX3" fmla="*/ 69398 w 6342729"/>
              <a:gd name="connsiteY3" fmla="*/ 1416560 h 1886004"/>
              <a:gd name="connsiteX4" fmla="*/ 0 w 6342729"/>
              <a:gd name="connsiteY4" fmla="*/ 20488 h 1886004"/>
              <a:gd name="connsiteX0" fmla="*/ 0 w 6342729"/>
              <a:gd name="connsiteY0" fmla="*/ 20488 h 1891882"/>
              <a:gd name="connsiteX1" fmla="*/ 6342729 w 6342729"/>
              <a:gd name="connsiteY1" fmla="*/ 949017 h 1891882"/>
              <a:gd name="connsiteX2" fmla="*/ 6342729 w 6342729"/>
              <a:gd name="connsiteY2" fmla="*/ 1416560 h 1891882"/>
              <a:gd name="connsiteX3" fmla="*/ 25212 w 6342729"/>
              <a:gd name="connsiteY3" fmla="*/ 1443640 h 1891882"/>
              <a:gd name="connsiteX4" fmla="*/ 0 w 6342729"/>
              <a:gd name="connsiteY4" fmla="*/ 20488 h 1891882"/>
              <a:gd name="connsiteX0" fmla="*/ 0 w 6342729"/>
              <a:gd name="connsiteY0" fmla="*/ 20488 h 1888337"/>
              <a:gd name="connsiteX1" fmla="*/ 6342729 w 6342729"/>
              <a:gd name="connsiteY1" fmla="*/ 949017 h 1888337"/>
              <a:gd name="connsiteX2" fmla="*/ 6342729 w 6342729"/>
              <a:gd name="connsiteY2" fmla="*/ 1416560 h 1888337"/>
              <a:gd name="connsiteX3" fmla="*/ 51723 w 6342729"/>
              <a:gd name="connsiteY3" fmla="*/ 1427393 h 1888337"/>
              <a:gd name="connsiteX4" fmla="*/ 0 w 6342729"/>
              <a:gd name="connsiteY4" fmla="*/ 20488 h 1888337"/>
              <a:gd name="connsiteX0" fmla="*/ 0 w 6342729"/>
              <a:gd name="connsiteY0" fmla="*/ 20488 h 1891884"/>
              <a:gd name="connsiteX1" fmla="*/ 6342729 w 6342729"/>
              <a:gd name="connsiteY1" fmla="*/ 949017 h 1891884"/>
              <a:gd name="connsiteX2" fmla="*/ 6342729 w 6342729"/>
              <a:gd name="connsiteY2" fmla="*/ 1416560 h 1891884"/>
              <a:gd name="connsiteX3" fmla="*/ 25212 w 6342729"/>
              <a:gd name="connsiteY3" fmla="*/ 1443641 h 1891884"/>
              <a:gd name="connsiteX4" fmla="*/ 0 w 6342729"/>
              <a:gd name="connsiteY4" fmla="*/ 20488 h 189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729" h="1891884">
                <a:moveTo>
                  <a:pt x="0" y="20488"/>
                </a:moveTo>
                <a:cubicBezTo>
                  <a:pt x="2091110" y="-239258"/>
                  <a:pt x="3275037" y="2077531"/>
                  <a:pt x="6342729" y="949017"/>
                </a:cubicBezTo>
                <a:lnTo>
                  <a:pt x="6342729" y="1416560"/>
                </a:lnTo>
                <a:cubicBezTo>
                  <a:pt x="3175864" y="2592365"/>
                  <a:pt x="2116322" y="1183895"/>
                  <a:pt x="25212" y="1443641"/>
                </a:cubicBezTo>
                <a:cubicBezTo>
                  <a:pt x="25212" y="1287793"/>
                  <a:pt x="0" y="176336"/>
                  <a:pt x="0" y="20488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121" name="물결 35"/>
          <p:cNvSpPr/>
          <p:nvPr/>
        </p:nvSpPr>
        <p:spPr>
          <a:xfrm rot="280122">
            <a:off x="-40638" y="5917055"/>
            <a:ext cx="9162221" cy="272102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5996 w 6279327"/>
              <a:gd name="connsiteY0" fmla="*/ 33127 h 1004753"/>
              <a:gd name="connsiteX1" fmla="*/ 6279327 w 6279327"/>
              <a:gd name="connsiteY1" fmla="*/ 33127 h 1004753"/>
              <a:gd name="connsiteX2" fmla="*/ 6279327 w 6279327"/>
              <a:gd name="connsiteY2" fmla="*/ 500670 h 1004753"/>
              <a:gd name="connsiteX3" fmla="*/ 0 w 6279327"/>
              <a:gd name="connsiteY3" fmla="*/ 650967 h 1004753"/>
              <a:gd name="connsiteX4" fmla="*/ 5996 w 6279327"/>
              <a:gd name="connsiteY4" fmla="*/ 33127 h 1004753"/>
              <a:gd name="connsiteX0" fmla="*/ 5996 w 6279327"/>
              <a:gd name="connsiteY0" fmla="*/ 33127 h 820415"/>
              <a:gd name="connsiteX1" fmla="*/ 6279327 w 6279327"/>
              <a:gd name="connsiteY1" fmla="*/ 33127 h 820415"/>
              <a:gd name="connsiteX2" fmla="*/ 6274237 w 6279327"/>
              <a:gd name="connsiteY2" fmla="*/ 242910 h 820415"/>
              <a:gd name="connsiteX3" fmla="*/ 0 w 6279327"/>
              <a:gd name="connsiteY3" fmla="*/ 650967 h 820415"/>
              <a:gd name="connsiteX4" fmla="*/ 5996 w 6279327"/>
              <a:gd name="connsiteY4" fmla="*/ 33127 h 820415"/>
              <a:gd name="connsiteX0" fmla="*/ 5996 w 6279327"/>
              <a:gd name="connsiteY0" fmla="*/ 33127 h 748700"/>
              <a:gd name="connsiteX1" fmla="*/ 6279327 w 6279327"/>
              <a:gd name="connsiteY1" fmla="*/ 33127 h 748700"/>
              <a:gd name="connsiteX2" fmla="*/ 6272055 w 6279327"/>
              <a:gd name="connsiteY2" fmla="*/ 132446 h 748700"/>
              <a:gd name="connsiteX3" fmla="*/ 0 w 6279327"/>
              <a:gd name="connsiteY3" fmla="*/ 650967 h 748700"/>
              <a:gd name="connsiteX4" fmla="*/ 5996 w 6279327"/>
              <a:gd name="connsiteY4" fmla="*/ 33127 h 74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9327" h="748700">
                <a:moveTo>
                  <a:pt x="5996" y="33127"/>
                </a:moveTo>
                <a:cubicBezTo>
                  <a:pt x="2097106" y="-226619"/>
                  <a:pt x="3211635" y="1161641"/>
                  <a:pt x="6279327" y="33127"/>
                </a:cubicBezTo>
                <a:lnTo>
                  <a:pt x="6272055" y="132446"/>
                </a:lnTo>
                <a:cubicBezTo>
                  <a:pt x="3105190" y="1308251"/>
                  <a:pt x="2091110" y="391221"/>
                  <a:pt x="0" y="650967"/>
                </a:cubicBezTo>
                <a:cubicBezTo>
                  <a:pt x="0" y="495119"/>
                  <a:pt x="5996" y="188975"/>
                  <a:pt x="5996" y="33127"/>
                </a:cubicBezTo>
                <a:close/>
              </a:path>
            </a:pathLst>
          </a:custGeom>
          <a:solidFill>
            <a:schemeClr val="accent6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403648" y="414894"/>
            <a:ext cx="6341531" cy="5919011"/>
            <a:chOff x="1786905" y="515391"/>
            <a:chExt cx="7400172" cy="6907118"/>
          </a:xfrm>
        </p:grpSpPr>
        <p:sp>
          <p:nvSpPr>
            <p:cNvPr id="131" name="타원 130"/>
            <p:cNvSpPr/>
            <p:nvPr/>
          </p:nvSpPr>
          <p:spPr>
            <a:xfrm>
              <a:off x="1786905" y="515391"/>
              <a:ext cx="7400172" cy="6907118"/>
            </a:xfrm>
            <a:prstGeom prst="ellipse">
              <a:avLst/>
            </a:prstGeom>
            <a:solidFill>
              <a:srgbClr val="56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946136" y="664013"/>
              <a:ext cx="7081709" cy="6609874"/>
            </a:xfrm>
            <a:prstGeom prst="ellipse">
              <a:avLst/>
            </a:prstGeom>
            <a:solidFill>
              <a:schemeClr val="bg1"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2376554" y="2708919"/>
            <a:ext cx="4695503" cy="1121615"/>
          </a:xfrm>
          <a:prstGeom prst="rect">
            <a:avLst/>
          </a:prstGeom>
          <a:noFill/>
        </p:spPr>
        <p:txBody>
          <a:bodyPr wrap="none" lIns="104927" tIns="52464" rIns="104927" bIns="52464" rtlCol="0">
            <a:spAutoFit/>
          </a:bodyPr>
          <a:lstStyle/>
          <a:p>
            <a:r>
              <a:rPr lang="en-US" altLang="ko-KR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1. </a:t>
            </a:r>
            <a:r>
              <a:rPr lang="ko-KR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사업 개요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26" name="그림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27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7293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6" y="911069"/>
            <a:ext cx="397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장학금 지급일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1631149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2974791" y="1796097"/>
            <a:ext cx="3839765" cy="1959288"/>
          </a:xfrm>
          <a:prstGeom prst="wedgeRoundRectCallout">
            <a:avLst>
              <a:gd name="adj1" fmla="val -66300"/>
              <a:gd name="adj2" fmla="val -17305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0" bIns="0" anchor="ctr" anchorCtr="0">
            <a:noAutofit/>
          </a:bodyPr>
          <a:lstStyle/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  </a:t>
            </a:r>
            <a:r>
              <a:rPr lang="ko-KR" altLang="en-US" sz="2400" spc="-5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장학금 지급 일자</a:t>
            </a: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는</a:t>
            </a:r>
            <a:endParaRPr lang="en-US" altLang="ko-KR" sz="2400" spc="-50" dirty="0" smtClean="0">
              <a:ln>
                <a:solidFill>
                  <a:schemeClr val="accent6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  언제 인가요</a:t>
            </a:r>
            <a:r>
              <a:rPr lang="en-US" altLang="ko-KR" sz="2400" spc="-50" dirty="0" smtClean="0">
                <a:ln>
                  <a:solidFill>
                    <a:schemeClr val="accent6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?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57236" y="4432926"/>
            <a:ext cx="8347010" cy="2133333"/>
          </a:xfrm>
          <a:prstGeom prst="rect">
            <a:avLst/>
          </a:prstGeom>
          <a:noFill/>
          <a:ln>
            <a:solidFill>
              <a:srgbClr val="3DA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참여 대학별 교육지원장학금의 지급 일자는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모두 상이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합니다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또한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대학에 참여하는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모든 기관에서 </a:t>
            </a:r>
            <a:r>
              <a:rPr lang="ko-KR" altLang="en-US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활동하는 </a:t>
            </a:r>
            <a:r>
              <a:rPr lang="ko-KR" altLang="en-US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멘토의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출근부가 제출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되고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대학의 확인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이 이뤄진 후 장학금 지급이 가능하므로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대학의 일정에 맞춰 출근부 제출이 잘 될 수 있도록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기관 담당자에게 안내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해주시기 바랍니다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 </a:t>
            </a:r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21" name="Picture 2" descr="C:\Users\p_2385\Documents\KOSAF받은파일\images_1\img20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535" y1="49537" x2="22535" y2="49537"/>
                        <a14:foregroundMark x1="21127" y1="46296" x2="23944" y2="44444"/>
                        <a14:foregroundMark x1="12676" y1="55093" x2="40845" y2="42593"/>
                        <a14:foregroundMark x1="74648" y1="56944" x2="54930" y2="41204"/>
                        <a14:foregroundMark x1="67606" y1="47222" x2="54930" y2="38889"/>
                        <a14:foregroundMark x1="35211" y1="38426" x2="22535" y2="46296"/>
                        <a14:foregroundMark x1="42254" y1="41204" x2="57746" y2="49537"/>
                        <a14:foregroundMark x1="32394" y1="39815" x2="15493" y2="46296"/>
                        <a14:foregroundMark x1="53521" y1="37963" x2="64789" y2="45370"/>
                        <a14:foregroundMark x1="66197" y1="41667" x2="66197" y2="41667"/>
                        <a14:foregroundMark x1="67606" y1="37963" x2="67606" y2="3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3774"/>
            <a:ext cx="9017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p_2385\Documents\KOSAF받은파일\images_1\img19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299" r="100000">
                        <a14:foregroundMark x1="62338" y1="91667" x2="62338" y2="91667"/>
                        <a14:foregroundMark x1="45455" y1="92593" x2="45455" y2="92593"/>
                        <a14:foregroundMark x1="42857" y1="92593" x2="42857" y2="92593"/>
                        <a14:foregroundMark x1="54545" y1="48611" x2="54545" y2="48611"/>
                        <a14:foregroundMark x1="51948" y1="33333" x2="51948" y2="33333"/>
                        <a14:foregroundMark x1="50649" y1="22685" x2="50649" y2="2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94" y="1483774"/>
            <a:ext cx="977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7.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자주 묻는 질문</a:t>
            </a:r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(FAQ)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5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863588" y="4224625"/>
            <a:ext cx="2304255" cy="392507"/>
          </a:xfrm>
          <a:prstGeom prst="rect">
            <a:avLst/>
          </a:prstGeom>
          <a:solidFill>
            <a:srgbClr val="56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답변내용</a:t>
            </a:r>
          </a:p>
        </p:txBody>
      </p:sp>
    </p:spTree>
    <p:extLst>
      <p:ext uri="{BB962C8B-B14F-4D97-AF65-F5344CB8AC3E}">
        <p14:creationId xmlns:p14="http://schemas.microsoft.com/office/powerpoint/2010/main" val="32561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0"/>
            <a:ext cx="91532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물결 35"/>
          <p:cNvSpPr/>
          <p:nvPr/>
        </p:nvSpPr>
        <p:spPr>
          <a:xfrm rot="21143992">
            <a:off x="-80935" y="5075093"/>
            <a:ext cx="9265785" cy="577857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0 w 6292292"/>
              <a:gd name="connsiteY0" fmla="*/ 585926 h 1522913"/>
              <a:gd name="connsiteX1" fmla="*/ 6292292 w 6292292"/>
              <a:gd name="connsiteY1" fmla="*/ 0 h 1522913"/>
              <a:gd name="connsiteX2" fmla="*/ 6273331 w 6292292"/>
              <a:gd name="connsiteY2" fmla="*/ 1053469 h 1522913"/>
              <a:gd name="connsiteX3" fmla="*/ 0 w 6292292"/>
              <a:gd name="connsiteY3" fmla="*/ 1053469 h 1522913"/>
              <a:gd name="connsiteX4" fmla="*/ 0 w 6292292"/>
              <a:gd name="connsiteY4" fmla="*/ 585926 h 1522913"/>
              <a:gd name="connsiteX0" fmla="*/ 0 w 6299402"/>
              <a:gd name="connsiteY0" fmla="*/ 805651 h 1522913"/>
              <a:gd name="connsiteX1" fmla="*/ 6299402 w 6299402"/>
              <a:gd name="connsiteY1" fmla="*/ 0 h 1522913"/>
              <a:gd name="connsiteX2" fmla="*/ 6280441 w 6299402"/>
              <a:gd name="connsiteY2" fmla="*/ 1053469 h 1522913"/>
              <a:gd name="connsiteX3" fmla="*/ 7110 w 6299402"/>
              <a:gd name="connsiteY3" fmla="*/ 1053469 h 1522913"/>
              <a:gd name="connsiteX4" fmla="*/ 0 w 6299402"/>
              <a:gd name="connsiteY4" fmla="*/ 805651 h 1522913"/>
              <a:gd name="connsiteX0" fmla="*/ 28417 w 6327819"/>
              <a:gd name="connsiteY0" fmla="*/ 805651 h 1518760"/>
              <a:gd name="connsiteX1" fmla="*/ 6327819 w 6327819"/>
              <a:gd name="connsiteY1" fmla="*/ 0 h 1518760"/>
              <a:gd name="connsiteX2" fmla="*/ 6308858 w 6327819"/>
              <a:gd name="connsiteY2" fmla="*/ 1053469 h 1518760"/>
              <a:gd name="connsiteX3" fmla="*/ 0 w 6327819"/>
              <a:gd name="connsiteY3" fmla="*/ 1033924 h 1518760"/>
              <a:gd name="connsiteX4" fmla="*/ 28417 w 6327819"/>
              <a:gd name="connsiteY4" fmla="*/ 805651 h 15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819" h="1518760">
                <a:moveTo>
                  <a:pt x="28417" y="805651"/>
                </a:moveTo>
                <a:cubicBezTo>
                  <a:pt x="2119527" y="545905"/>
                  <a:pt x="3260127" y="1128514"/>
                  <a:pt x="6327819" y="0"/>
                </a:cubicBezTo>
                <a:cubicBezTo>
                  <a:pt x="6327819" y="155848"/>
                  <a:pt x="6308858" y="897621"/>
                  <a:pt x="6308858" y="1053469"/>
                </a:cubicBezTo>
                <a:cubicBezTo>
                  <a:pt x="3141993" y="2229274"/>
                  <a:pt x="2091110" y="774178"/>
                  <a:pt x="0" y="1033924"/>
                </a:cubicBezTo>
                <a:lnTo>
                  <a:pt x="28417" y="80565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 rot="20741308">
            <a:off x="-99899" y="5326743"/>
            <a:ext cx="9378125" cy="369108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331" h="970114">
                <a:moveTo>
                  <a:pt x="0" y="33127"/>
                </a:moveTo>
                <a:cubicBezTo>
                  <a:pt x="2091110" y="-226619"/>
                  <a:pt x="3205639" y="1161641"/>
                  <a:pt x="6273331" y="33127"/>
                </a:cubicBezTo>
                <a:lnTo>
                  <a:pt x="6273331" y="500670"/>
                </a:lnTo>
                <a:cubicBezTo>
                  <a:pt x="3106466" y="1676475"/>
                  <a:pt x="2091110" y="240924"/>
                  <a:pt x="0" y="500670"/>
                </a:cubicBezTo>
                <a:lnTo>
                  <a:pt x="0" y="33127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000" y1="43704" x2="49658" y2="33333"/>
                        <a14:foregroundMark x1="55137" y1="95926" x2="76370" y2="93333"/>
                        <a14:foregroundMark x1="93493" y1="90000" x2="79452" y2="90000"/>
                        <a14:foregroundMark x1="39384" y1="97037" x2="46918" y2="94815"/>
                        <a14:foregroundMark x1="18493" y1="95556" x2="33219" y2="97037"/>
                        <a14:backgroundMark x1="31849" y1="52222" x2="31849" y2="52222"/>
                        <a14:backgroundMark x1="31849" y1="38519" x2="39041" y2="68889"/>
                        <a14:backgroundMark x1="8904" y1="51111" x2="57192" y2="84074"/>
                        <a14:backgroundMark x1="53425" y1="40370" x2="57192" y2="50000"/>
                        <a14:backgroundMark x1="97603" y1="45185" x2="98630" y2="78519"/>
                        <a14:backgroundMark x1="91096" y1="56296" x2="99658" y2="64815"/>
                        <a14:backgroundMark x1="96575" y1="83333" x2="96918" y2="71852"/>
                        <a14:backgroundMark x1="97945" y1="86667" x2="97945" y2="76296"/>
                        <a14:backgroundMark x1="95890" y1="86296" x2="99658" y2="89630"/>
                        <a14:backgroundMark x1="57192" y1="56667" x2="56507" y2="52963"/>
                        <a14:backgroundMark x1="60959" y1="56667" x2="64726" y2="54074"/>
                        <a14:backgroundMark x1="58562" y1="59259" x2="62671" y2="48889"/>
                        <a14:backgroundMark x1="89384" y1="56296" x2="94863" y2="58519"/>
                        <a14:backgroundMark x1="85959" y1="53333" x2="99658" y2="57778"/>
                        <a14:backgroundMark x1="85959" y1="54444" x2="97603" y2="59259"/>
                        <a14:backgroundMark x1="68836" y1="53333" x2="61644" y2="54444"/>
                        <a14:backgroundMark x1="52397" y1="66667" x2="43836" y2="55556"/>
                        <a14:backgroundMark x1="58219" y1="70000" x2="45890" y2="63333"/>
                        <a14:backgroundMark x1="45548" y1="49630" x2="48630" y2="6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980">
            <a:off x="5982946" y="58913"/>
            <a:ext cx="2442547" cy="2258520"/>
          </a:xfrm>
          <a:prstGeom prst="rect">
            <a:avLst/>
          </a:prstGeom>
        </p:spPr>
      </p:pic>
      <p:pic>
        <p:nvPicPr>
          <p:cNvPr id="1031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8739">
            <a:off x="634994" y="4107685"/>
            <a:ext cx="1615353" cy="13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1092">
            <a:off x="6902124" y="4065602"/>
            <a:ext cx="1532440" cy="15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5047">
            <a:off x="296815" y="1931618"/>
            <a:ext cx="18192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5797127" y="4553437"/>
            <a:ext cx="1736418" cy="1704286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14" name="타원 13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33" name="직사각형 32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2" name="직사각형 5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6" name="직사각형 5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9" name="직사각형 5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2" name="직사각형 6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6" name="직사각형 6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9" name="직사각형 6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2" name="직사각형 7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5" name="직사각형 7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306853" y="306298"/>
            <a:ext cx="3132764" cy="3074793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79" name="타원 78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119" name="직사각형 118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8" name="타원 8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5" name="그룹 94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7" name="직사각형 11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5" name="직사각형 11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" name="그룹 96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3" name="직사각형 11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8" name="그룹 97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1" name="직사각형 110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9" name="그룹 98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9" name="직사각형 10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7" name="직사각형 10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5" name="직사각형 10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3" name="직사각형 10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4" name="물결 35"/>
          <p:cNvSpPr/>
          <p:nvPr/>
        </p:nvSpPr>
        <p:spPr>
          <a:xfrm rot="505777">
            <a:off x="-106076" y="5403897"/>
            <a:ext cx="9315288" cy="719823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11445 w 6273331"/>
              <a:gd name="connsiteY0" fmla="*/ 20385 h 1898099"/>
              <a:gd name="connsiteX1" fmla="*/ 6273331 w 6273331"/>
              <a:gd name="connsiteY1" fmla="*/ 961112 h 1898099"/>
              <a:gd name="connsiteX2" fmla="*/ 6273331 w 6273331"/>
              <a:gd name="connsiteY2" fmla="*/ 1428655 h 1898099"/>
              <a:gd name="connsiteX3" fmla="*/ 0 w 6273331"/>
              <a:gd name="connsiteY3" fmla="*/ 1428655 h 1898099"/>
              <a:gd name="connsiteX4" fmla="*/ 11445 w 6273331"/>
              <a:gd name="connsiteY4" fmla="*/ 20385 h 1898099"/>
              <a:gd name="connsiteX0" fmla="*/ 0 w 6342729"/>
              <a:gd name="connsiteY0" fmla="*/ 20488 h 1886004"/>
              <a:gd name="connsiteX1" fmla="*/ 6342729 w 6342729"/>
              <a:gd name="connsiteY1" fmla="*/ 949017 h 1886004"/>
              <a:gd name="connsiteX2" fmla="*/ 6342729 w 6342729"/>
              <a:gd name="connsiteY2" fmla="*/ 1416560 h 1886004"/>
              <a:gd name="connsiteX3" fmla="*/ 69398 w 6342729"/>
              <a:gd name="connsiteY3" fmla="*/ 1416560 h 1886004"/>
              <a:gd name="connsiteX4" fmla="*/ 0 w 6342729"/>
              <a:gd name="connsiteY4" fmla="*/ 20488 h 1886004"/>
              <a:gd name="connsiteX0" fmla="*/ 0 w 6342729"/>
              <a:gd name="connsiteY0" fmla="*/ 20488 h 1891882"/>
              <a:gd name="connsiteX1" fmla="*/ 6342729 w 6342729"/>
              <a:gd name="connsiteY1" fmla="*/ 949017 h 1891882"/>
              <a:gd name="connsiteX2" fmla="*/ 6342729 w 6342729"/>
              <a:gd name="connsiteY2" fmla="*/ 1416560 h 1891882"/>
              <a:gd name="connsiteX3" fmla="*/ 25212 w 6342729"/>
              <a:gd name="connsiteY3" fmla="*/ 1443640 h 1891882"/>
              <a:gd name="connsiteX4" fmla="*/ 0 w 6342729"/>
              <a:gd name="connsiteY4" fmla="*/ 20488 h 1891882"/>
              <a:gd name="connsiteX0" fmla="*/ 0 w 6342729"/>
              <a:gd name="connsiteY0" fmla="*/ 20488 h 1888337"/>
              <a:gd name="connsiteX1" fmla="*/ 6342729 w 6342729"/>
              <a:gd name="connsiteY1" fmla="*/ 949017 h 1888337"/>
              <a:gd name="connsiteX2" fmla="*/ 6342729 w 6342729"/>
              <a:gd name="connsiteY2" fmla="*/ 1416560 h 1888337"/>
              <a:gd name="connsiteX3" fmla="*/ 51723 w 6342729"/>
              <a:gd name="connsiteY3" fmla="*/ 1427393 h 1888337"/>
              <a:gd name="connsiteX4" fmla="*/ 0 w 6342729"/>
              <a:gd name="connsiteY4" fmla="*/ 20488 h 1888337"/>
              <a:gd name="connsiteX0" fmla="*/ 0 w 6342729"/>
              <a:gd name="connsiteY0" fmla="*/ 20488 h 1891884"/>
              <a:gd name="connsiteX1" fmla="*/ 6342729 w 6342729"/>
              <a:gd name="connsiteY1" fmla="*/ 949017 h 1891884"/>
              <a:gd name="connsiteX2" fmla="*/ 6342729 w 6342729"/>
              <a:gd name="connsiteY2" fmla="*/ 1416560 h 1891884"/>
              <a:gd name="connsiteX3" fmla="*/ 25212 w 6342729"/>
              <a:gd name="connsiteY3" fmla="*/ 1443641 h 1891884"/>
              <a:gd name="connsiteX4" fmla="*/ 0 w 6342729"/>
              <a:gd name="connsiteY4" fmla="*/ 20488 h 189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729" h="1891884">
                <a:moveTo>
                  <a:pt x="0" y="20488"/>
                </a:moveTo>
                <a:cubicBezTo>
                  <a:pt x="2091110" y="-239258"/>
                  <a:pt x="3275037" y="2077531"/>
                  <a:pt x="6342729" y="949017"/>
                </a:cubicBezTo>
                <a:lnTo>
                  <a:pt x="6342729" y="1416560"/>
                </a:lnTo>
                <a:cubicBezTo>
                  <a:pt x="3175864" y="2592365"/>
                  <a:pt x="2116322" y="1183895"/>
                  <a:pt x="25212" y="1443641"/>
                </a:cubicBezTo>
                <a:cubicBezTo>
                  <a:pt x="25212" y="1287793"/>
                  <a:pt x="0" y="176336"/>
                  <a:pt x="0" y="20488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121" name="물결 35"/>
          <p:cNvSpPr/>
          <p:nvPr/>
        </p:nvSpPr>
        <p:spPr>
          <a:xfrm rot="280122">
            <a:off x="-40638" y="5917055"/>
            <a:ext cx="9162221" cy="272102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5996 w 6279327"/>
              <a:gd name="connsiteY0" fmla="*/ 33127 h 1004753"/>
              <a:gd name="connsiteX1" fmla="*/ 6279327 w 6279327"/>
              <a:gd name="connsiteY1" fmla="*/ 33127 h 1004753"/>
              <a:gd name="connsiteX2" fmla="*/ 6279327 w 6279327"/>
              <a:gd name="connsiteY2" fmla="*/ 500670 h 1004753"/>
              <a:gd name="connsiteX3" fmla="*/ 0 w 6279327"/>
              <a:gd name="connsiteY3" fmla="*/ 650967 h 1004753"/>
              <a:gd name="connsiteX4" fmla="*/ 5996 w 6279327"/>
              <a:gd name="connsiteY4" fmla="*/ 33127 h 1004753"/>
              <a:gd name="connsiteX0" fmla="*/ 5996 w 6279327"/>
              <a:gd name="connsiteY0" fmla="*/ 33127 h 820415"/>
              <a:gd name="connsiteX1" fmla="*/ 6279327 w 6279327"/>
              <a:gd name="connsiteY1" fmla="*/ 33127 h 820415"/>
              <a:gd name="connsiteX2" fmla="*/ 6274237 w 6279327"/>
              <a:gd name="connsiteY2" fmla="*/ 242910 h 820415"/>
              <a:gd name="connsiteX3" fmla="*/ 0 w 6279327"/>
              <a:gd name="connsiteY3" fmla="*/ 650967 h 820415"/>
              <a:gd name="connsiteX4" fmla="*/ 5996 w 6279327"/>
              <a:gd name="connsiteY4" fmla="*/ 33127 h 820415"/>
              <a:gd name="connsiteX0" fmla="*/ 5996 w 6279327"/>
              <a:gd name="connsiteY0" fmla="*/ 33127 h 748700"/>
              <a:gd name="connsiteX1" fmla="*/ 6279327 w 6279327"/>
              <a:gd name="connsiteY1" fmla="*/ 33127 h 748700"/>
              <a:gd name="connsiteX2" fmla="*/ 6272055 w 6279327"/>
              <a:gd name="connsiteY2" fmla="*/ 132446 h 748700"/>
              <a:gd name="connsiteX3" fmla="*/ 0 w 6279327"/>
              <a:gd name="connsiteY3" fmla="*/ 650967 h 748700"/>
              <a:gd name="connsiteX4" fmla="*/ 5996 w 6279327"/>
              <a:gd name="connsiteY4" fmla="*/ 33127 h 74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9327" h="748700">
                <a:moveTo>
                  <a:pt x="5996" y="33127"/>
                </a:moveTo>
                <a:cubicBezTo>
                  <a:pt x="2097106" y="-226619"/>
                  <a:pt x="3211635" y="1161641"/>
                  <a:pt x="6279327" y="33127"/>
                </a:cubicBezTo>
                <a:lnTo>
                  <a:pt x="6272055" y="132446"/>
                </a:lnTo>
                <a:cubicBezTo>
                  <a:pt x="3105190" y="1308251"/>
                  <a:pt x="2091110" y="391221"/>
                  <a:pt x="0" y="650967"/>
                </a:cubicBezTo>
                <a:cubicBezTo>
                  <a:pt x="0" y="495119"/>
                  <a:pt x="5996" y="188975"/>
                  <a:pt x="5996" y="33127"/>
                </a:cubicBezTo>
                <a:close/>
              </a:path>
            </a:pathLst>
          </a:custGeom>
          <a:solidFill>
            <a:schemeClr val="accent6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474909" y="414894"/>
            <a:ext cx="6341531" cy="5919011"/>
            <a:chOff x="1786905" y="515391"/>
            <a:chExt cx="7400172" cy="6907118"/>
          </a:xfrm>
        </p:grpSpPr>
        <p:sp>
          <p:nvSpPr>
            <p:cNvPr id="131" name="타원 130"/>
            <p:cNvSpPr/>
            <p:nvPr/>
          </p:nvSpPr>
          <p:spPr>
            <a:xfrm>
              <a:off x="1786905" y="515391"/>
              <a:ext cx="7400172" cy="6907118"/>
            </a:xfrm>
            <a:prstGeom prst="ellipse">
              <a:avLst/>
            </a:prstGeom>
            <a:solidFill>
              <a:srgbClr val="56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946136" y="664013"/>
              <a:ext cx="7081709" cy="6609874"/>
            </a:xfrm>
            <a:prstGeom prst="ellipse">
              <a:avLst/>
            </a:prstGeom>
            <a:solidFill>
              <a:schemeClr val="bg1"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2305414" y="1844824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감사합니다</a:t>
            </a:r>
            <a:endParaRPr lang="ko-KR" altLang="en-US" sz="5400" b="1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196008" y="3409950"/>
            <a:ext cx="6899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한국장학재단 </a:t>
            </a:r>
            <a:r>
              <a:rPr lang="ko-KR" altLang="en-US" sz="2400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우수장학부</a:t>
            </a:r>
            <a:r>
              <a:rPr lang="ko-KR" altLang="en-US" sz="2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z="2400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국가근로장학팀</a:t>
            </a:r>
            <a:endParaRPr lang="en-US" altLang="ko-KR" sz="24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algn="ctr"/>
            <a:endParaRPr lang="en-US" altLang="ko-KR" sz="24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연락처 </a:t>
            </a:r>
            <a:r>
              <a:rPr lang="en-US" altLang="ko-KR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: </a:t>
            </a:r>
            <a:r>
              <a:rPr lang="en-US" altLang="ko-KR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1599-2000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메일주소 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: kormentoring@kosaf.go.kr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커뮤니티 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: http://cafe.naver.com/hellodcg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홈페이지 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: www.kosaf.go.kr 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27" name="그림 1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28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611561" y="1556792"/>
            <a:ext cx="8064895" cy="461665"/>
          </a:xfrm>
          <a:prstGeom prst="roundRect">
            <a:avLst/>
          </a:prstGeom>
          <a:solidFill>
            <a:srgbClr val="E8E8E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1. 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사업개요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73494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287" y="908720"/>
            <a:ext cx="184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신청 대상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58873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사업참여대학</a:t>
            </a: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교</a:t>
            </a: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 </a:t>
            </a:r>
            <a:r>
              <a:rPr lang="ko-KR" altLang="en-US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재학생으로 성적요건</a:t>
            </a:r>
            <a:r>
              <a:rPr lang="ko-KR" altLang="en-US" sz="2000" b="1" baseline="30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* </a:t>
            </a:r>
            <a:r>
              <a:rPr lang="ko-KR" altLang="en-US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을 충족한 학생</a:t>
            </a:r>
            <a:endParaRPr lang="ko-KR" altLang="en-US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132856"/>
            <a:ext cx="8640959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*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직전학기 성적 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C</a:t>
            </a:r>
            <a:r>
              <a:rPr lang="en-US" altLang="ko-KR" b="1" baseline="30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0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수준 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(70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점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/100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점 만점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이상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단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신입생 및 편입생의 경우 성적기준 적용 제외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 ※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기본요건을 충족한 자에 대해서는 대학 내 자체기준으로 심사 및 선발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진행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 ※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특별추천제 도입 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: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대학 자체 기준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봉사역량 우수자 등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에 따라 대학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기관</a:t>
            </a:r>
            <a:r>
              <a:rPr lang="en-US" altLang="ko-KR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ko-KR" altLang="en-US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담당자가</a:t>
            </a:r>
            <a:endParaRPr lang="en-US" altLang="ko-KR" smtClean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indent="361950">
              <a:lnSpc>
                <a:spcPct val="120000"/>
              </a:lnSpc>
            </a:pPr>
            <a:r>
              <a:rPr lang="ko-KR" altLang="en-US" b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추천서</a:t>
            </a:r>
            <a:r>
              <a:rPr lang="ko-KR" altLang="en-US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를</a:t>
            </a:r>
            <a:r>
              <a:rPr lang="en-US" altLang="ko-KR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작성하여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이를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대학이 승인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한 경우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성적기준 </a:t>
            </a:r>
            <a:r>
              <a:rPr lang="ko-KR" altLang="en-US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적용을 </a:t>
            </a:r>
            <a:r>
              <a:rPr lang="ko-KR" altLang="en-US" b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완화</a:t>
            </a:r>
            <a:r>
              <a:rPr lang="ko-KR" altLang="en-US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하여</a:t>
            </a:r>
            <a:endParaRPr lang="en-US" altLang="ko-KR" smtClean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indent="361950">
              <a:lnSpc>
                <a:spcPct val="120000"/>
              </a:lnSpc>
            </a:pPr>
            <a:r>
              <a:rPr lang="ko-KR" altLang="en-US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특별추천 가능</a:t>
            </a:r>
            <a:r>
              <a:rPr lang="en-US" altLang="ko-KR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단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동일 대학생의 특별추천 가능횟수는 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재학 중 </a:t>
            </a:r>
            <a:r>
              <a:rPr lang="en-US" altLang="ko-KR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1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회에 한함</a:t>
            </a:r>
            <a:r>
              <a:rPr lang="en-US" altLang="ko-KR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</a:p>
        </p:txBody>
      </p:sp>
      <p:sp>
        <p:nvSpPr>
          <p:cNvPr id="20" name="PubTriangle"/>
          <p:cNvSpPr>
            <a:spLocks noEditPoints="1" noChangeArrowheads="1"/>
          </p:cNvSpPr>
          <p:nvPr/>
        </p:nvSpPr>
        <p:spPr bwMode="auto">
          <a:xfrm rot="16382989">
            <a:off x="518094" y="4479360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0740" y="4725144"/>
            <a:ext cx="2701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제외 대상자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301208"/>
            <a:ext cx="8568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※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대한민국 국적으로 외국대학에 재학 중인 대학생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/>
            </a:r>
            <a:b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※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휴학생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졸업생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자퇴생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조기취업자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사업체 </a:t>
            </a:r>
            <a:r>
              <a:rPr lang="ko-KR" altLang="en-US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위탁생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시간제 </a:t>
            </a:r>
            <a:r>
              <a:rPr lang="ko-KR" altLang="en-US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등록생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평생교육시설 </a:t>
            </a:r>
            <a:r>
              <a:rPr lang="ko-KR" altLang="en-US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등록생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/>
            </a:r>
            <a:b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※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신청 이후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학적 변동이 있을 경우 </a:t>
            </a:r>
            <a:r>
              <a:rPr lang="ko-KR" altLang="en-US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변동 </a:t>
            </a:r>
            <a:r>
              <a:rPr lang="ko-KR" altLang="en-US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당</a:t>
            </a:r>
            <a:r>
              <a:rPr lang="ko-KR" altLang="en-US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일</a:t>
            </a:r>
            <a:r>
              <a:rPr lang="ko-KR" altLang="en-US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의 </a:t>
            </a:r>
            <a:r>
              <a:rPr lang="ko-KR" altLang="en-US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활동까지만 </a:t>
            </a:r>
            <a:r>
              <a:rPr lang="ko-KR" altLang="en-US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인정</a:t>
            </a:r>
            <a:endParaRPr lang="en-US" altLang="ko-KR" b="1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indent="180975"/>
            <a:r>
              <a:rPr lang="en-US" altLang="ko-KR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- </a:t>
            </a:r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단</a:t>
            </a:r>
            <a:r>
              <a:rPr lang="en-US" altLang="ko-KR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다음학기 휴학을 위해 미리 휴학을 신청한 경우</a:t>
            </a:r>
            <a:r>
              <a:rPr lang="en-US" altLang="ko-KR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재학</a:t>
            </a:r>
            <a:r>
              <a:rPr lang="en-US" altLang="ko-KR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이수</a:t>
            </a:r>
            <a:r>
              <a:rPr lang="en-US" altLang="ko-KR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학기까지 근로 가능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5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83334"/>
              </p:ext>
            </p:extLst>
          </p:nvPr>
        </p:nvGraphicFramePr>
        <p:xfrm>
          <a:off x="251520" y="620689"/>
          <a:ext cx="8640960" cy="6129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7344816"/>
              </a:tblGrid>
              <a:tr h="8527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사업 기간</a:t>
                      </a:r>
                      <a:endParaRPr lang="ko-KR" altLang="en-US" b="1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solidFill>
                      <a:srgbClr val="B3DEE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600" b="1" kern="1200" err="1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ㅇ</a:t>
                      </a:r>
                      <a:r>
                        <a:rPr lang="ko-KR" altLang="en-US" sz="1600" b="1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600" b="1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1600" b="1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월 </a:t>
                      </a:r>
                      <a:r>
                        <a:rPr lang="en-US" altLang="ko-KR" sz="1600" b="1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~ </a:t>
                      </a:r>
                      <a:r>
                        <a:rPr lang="en-US" altLang="ko-KR" sz="1600" b="1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2019</a:t>
                      </a:r>
                      <a:r>
                        <a:rPr lang="ko-KR" altLang="en-US" sz="1600" b="1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600" b="1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600" b="1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월</a:t>
                      </a:r>
                      <a:endParaRPr lang="en-US" altLang="ko-KR" sz="1600" b="1" kern="1200" dirty="0" smtClean="0">
                        <a:solidFill>
                          <a:schemeClr val="tx1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   (1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학기</a:t>
                      </a:r>
                      <a:r>
                        <a:rPr lang="en-US" altLang="ko-KR" sz="1400" b="0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) </a:t>
                      </a:r>
                      <a:r>
                        <a:rPr lang="en-US" altLang="ko-KR" sz="1400" b="0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월 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~ 8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월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   (2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학기</a:t>
                      </a:r>
                      <a:r>
                        <a:rPr lang="en-US" altLang="ko-KR" sz="1400" b="0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) </a:t>
                      </a:r>
                      <a:r>
                        <a:rPr lang="en-US" altLang="ko-KR" sz="1400" b="0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9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월 </a:t>
                      </a:r>
                      <a:r>
                        <a:rPr lang="en-US" altLang="ko-KR" sz="1400" b="0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~ </a:t>
                      </a:r>
                      <a:r>
                        <a:rPr lang="en-US" altLang="ko-KR" sz="1400" b="0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2019</a:t>
                      </a: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월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  <a:tr h="14736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근로 기관</a:t>
                      </a:r>
                      <a:endParaRPr lang="ko-KR" altLang="en-US" b="1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solidFill>
                      <a:srgbClr val="B3DEE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ㅇ</a:t>
                      </a: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 전국 초</a:t>
                      </a:r>
                      <a:r>
                        <a:rPr lang="en-US" altLang="ko-KR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·</a:t>
                      </a: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중</a:t>
                      </a:r>
                      <a:r>
                        <a:rPr lang="en-US" altLang="ko-KR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·</a:t>
                      </a: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고교</a:t>
                      </a:r>
                      <a:r>
                        <a:rPr lang="en-US" altLang="ko-KR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, </a:t>
                      </a: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지역아동센터</a:t>
                      </a:r>
                      <a:r>
                        <a:rPr lang="en-US" altLang="ko-KR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,</a:t>
                      </a:r>
                      <a:r>
                        <a:rPr lang="en-US" altLang="ko-KR" sz="16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학교 밖 청소년지원센터</a:t>
                      </a:r>
                      <a:r>
                        <a:rPr lang="en-US" altLang="ko-KR" sz="16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*, VMS, </a:t>
                      </a:r>
                    </a:p>
                    <a:p>
                      <a:pPr algn="l" latinLnBrk="1"/>
                      <a:r>
                        <a:rPr lang="en-US" altLang="ko-KR" sz="16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     1365</a:t>
                      </a:r>
                      <a:r>
                        <a:rPr lang="en-US" altLang="ko-KR" sz="14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(</a:t>
                      </a:r>
                      <a:r>
                        <a:rPr lang="ko-KR" altLang="en-US" sz="14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정부인증포털</a:t>
                      </a:r>
                      <a:r>
                        <a:rPr lang="en-US" altLang="ko-KR" sz="14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)</a:t>
                      </a:r>
                      <a:r>
                        <a:rPr lang="ko-KR" altLang="en-US" sz="16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에 등록되어 있는 시설 및 청소년방과후아카데미</a:t>
                      </a:r>
                      <a:endParaRPr lang="en-US" altLang="ko-KR" sz="1600" b="1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16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     </a:t>
                      </a:r>
                      <a:r>
                        <a:rPr lang="ko-KR" altLang="en-US" sz="16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운영시설</a:t>
                      </a:r>
                      <a:r>
                        <a:rPr lang="en-US" altLang="ko-KR" sz="14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(</a:t>
                      </a:r>
                      <a:r>
                        <a:rPr lang="ko-KR" altLang="en-US" sz="14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한국청소년활동진흥원 인증</a:t>
                      </a:r>
                      <a:r>
                        <a:rPr lang="en-US" altLang="ko-KR" sz="14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)</a:t>
                      </a:r>
                      <a:r>
                        <a:rPr lang="ko-KR" altLang="en-US" sz="1600" b="1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로 제한함</a:t>
                      </a:r>
                      <a:endParaRPr lang="en-US" altLang="ko-KR" sz="1600" b="1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  <a:p>
                      <a:pPr marL="0" indent="0" algn="l" latinLnBrk="1">
                        <a:buFont typeface="Arial" charset="0"/>
                        <a:buNone/>
                      </a:pPr>
                      <a:r>
                        <a:rPr lang="en-US" altLang="ko-KR" sz="1200" b="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       * </a:t>
                      </a:r>
                      <a:r>
                        <a:rPr lang="ko-KR" altLang="en-US" sz="1200" b="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「학교 밖 청소년지원에 관한 법률」 제</a:t>
                      </a:r>
                      <a:r>
                        <a:rPr lang="en-US" altLang="ko-KR" sz="1200" b="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12</a:t>
                      </a:r>
                      <a:r>
                        <a:rPr lang="ko-KR" altLang="en-US" sz="1200" b="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조</a:t>
                      </a:r>
                      <a:endParaRPr lang="en-US" altLang="ko-KR" sz="1200" b="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  <a:p>
                      <a:pPr fontAlgn="base" latinLnBrk="1"/>
                      <a:r>
                        <a:rPr lang="en-US" altLang="ko-KR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       ※ </a:t>
                      </a:r>
                      <a:r>
                        <a:rPr lang="ko-KR" altLang="en-US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지역아동센터 중앙지원단</a:t>
                      </a:r>
                      <a:r>
                        <a:rPr lang="en-US" altLang="ko-KR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(www.icareinfo.info), </a:t>
                      </a:r>
                      <a:r>
                        <a:rPr lang="ko-KR" altLang="en-US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보건복지부 사회복지자원봉사인증관리</a:t>
                      </a:r>
                      <a:endParaRPr lang="en-US" altLang="ko-KR" sz="1200" kern="120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            </a:t>
                      </a:r>
                      <a:r>
                        <a:rPr lang="ko-KR" altLang="en-US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센터</a:t>
                      </a:r>
                      <a:r>
                        <a:rPr lang="en-US" altLang="ko-KR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VMS(www.vms.or.kr), </a:t>
                      </a:r>
                      <a:r>
                        <a:rPr lang="ko-KR" altLang="en-US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행정자치부 자원봉사포탈 </a:t>
                      </a:r>
                      <a:r>
                        <a:rPr lang="en-US" altLang="ko-KR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1365(www.1365.go.kr)</a:t>
                      </a:r>
                      <a:r>
                        <a:rPr lang="ko-KR" altLang="en-US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에 </a:t>
                      </a:r>
                      <a:endParaRPr lang="en-US" altLang="ko-KR" sz="1200" kern="120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            </a:t>
                      </a:r>
                      <a:r>
                        <a:rPr lang="ko-KR" altLang="en-US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등록되어 있는 시설로 제한함</a:t>
                      </a:r>
                      <a:r>
                        <a:rPr lang="en-US" altLang="ko-KR" sz="1200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u="sng" kern="120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어린이집</a:t>
                      </a:r>
                      <a:r>
                        <a:rPr lang="en-US" altLang="ko-KR" sz="1200" u="sng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u="sng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유치원</a:t>
                      </a:r>
                      <a:r>
                        <a:rPr lang="en-US" altLang="ko-KR" sz="1200" u="sng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u="sng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+mn-cs"/>
                        </a:rPr>
                        <a:t>노인복지시설 등 활동 불가</a:t>
                      </a:r>
                      <a:endParaRPr lang="ko-KR" altLang="en-US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  <a:tr h="11127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멘티</a:t>
                      </a:r>
                      <a:endParaRPr lang="en-US" altLang="ko-KR" b="1" smtClean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b="1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(</a:t>
                      </a:r>
                      <a:r>
                        <a:rPr lang="ko-KR" altLang="en-US" b="1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배움지기</a:t>
                      </a:r>
                      <a:r>
                        <a:rPr lang="en-US" altLang="ko-KR" b="1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)</a:t>
                      </a:r>
                      <a:endParaRPr lang="ko-KR" altLang="en-US" b="1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solidFill>
                      <a:srgbClr val="B3DEE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err="1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ㅇ</a:t>
                      </a:r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 </a:t>
                      </a:r>
                      <a:r>
                        <a:rPr lang="ko-KR" altLang="en-US" sz="1600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근로기관에 소속된 청소년</a:t>
                      </a:r>
                      <a:r>
                        <a:rPr lang="en-US" altLang="ko-KR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*</a:t>
                      </a:r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으로 저소득층 등 소외계층 가정의 초</a:t>
                      </a:r>
                      <a:r>
                        <a:rPr lang="en-US" altLang="ko-KR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·</a:t>
                      </a:r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중</a:t>
                      </a:r>
                      <a:r>
                        <a:rPr lang="en-US" altLang="ko-KR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·</a:t>
                      </a:r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고교생 </a:t>
                      </a:r>
                      <a:endParaRPr lang="en-US" altLang="ko-KR" sz="1600" dirty="0" smtClean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     </a:t>
                      </a:r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우선 선정 권장</a:t>
                      </a:r>
                      <a:endParaRPr lang="en-US" altLang="ko-KR" sz="1600" dirty="0" smtClean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    </a:t>
                      </a:r>
                      <a:r>
                        <a:rPr lang="en-US" altLang="ko-KR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* </a:t>
                      </a:r>
                      <a:r>
                        <a:rPr lang="ko-KR" altLang="en-US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초</a:t>
                      </a:r>
                      <a:r>
                        <a:rPr lang="en-US" altLang="ko-KR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·</a:t>
                      </a:r>
                      <a:r>
                        <a:rPr lang="ko-KR" altLang="en-US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중</a:t>
                      </a:r>
                      <a:r>
                        <a:rPr lang="en-US" altLang="ko-KR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·</a:t>
                      </a:r>
                      <a:r>
                        <a:rPr lang="ko-KR" altLang="en-US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고교 재학생 또는 「청소년기본법」 제</a:t>
                      </a:r>
                      <a:r>
                        <a:rPr lang="en-US" altLang="ko-KR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3</a:t>
                      </a:r>
                      <a:r>
                        <a:rPr lang="ko-KR" altLang="en-US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조</a:t>
                      </a:r>
                      <a:r>
                        <a:rPr lang="en-US" altLang="ko-KR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1</a:t>
                      </a:r>
                      <a:r>
                        <a:rPr lang="ko-KR" altLang="en-US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항</a:t>
                      </a:r>
                      <a:r>
                        <a:rPr lang="en-US" altLang="ko-KR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(9</a:t>
                      </a:r>
                      <a:r>
                        <a:rPr lang="ko-KR" altLang="en-US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세 이상 </a:t>
                      </a:r>
                      <a:r>
                        <a:rPr lang="en-US" altLang="ko-KR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24</a:t>
                      </a:r>
                      <a:r>
                        <a:rPr lang="ko-KR" altLang="en-US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세 이하인 자</a:t>
                      </a:r>
                      <a:r>
                        <a:rPr lang="en-US" altLang="ko-KR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)</a:t>
                      </a:r>
                      <a:r>
                        <a:rPr lang="ko-KR" altLang="en-US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에 해당하는 자</a:t>
                      </a:r>
                      <a:endParaRPr lang="en-US" altLang="ko-KR" sz="1200" dirty="0" smtClean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        (</a:t>
                      </a:r>
                      <a:r>
                        <a:rPr lang="ko-KR" altLang="en-US" sz="1200" dirty="0" err="1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어린이집</a:t>
                      </a:r>
                      <a:r>
                        <a:rPr lang="en-US" altLang="ko-KR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유치원</a:t>
                      </a:r>
                      <a:r>
                        <a:rPr lang="en-US" altLang="ko-KR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, 25</a:t>
                      </a:r>
                      <a:r>
                        <a:rPr lang="ko-KR" altLang="en-US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세 이상 성인은 제외</a:t>
                      </a:r>
                      <a:r>
                        <a:rPr lang="en-US" altLang="ko-KR" sz="12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)</a:t>
                      </a:r>
                    </a:p>
                  </a:txBody>
                  <a:tcPr anchor="ctr"/>
                </a:tc>
              </a:tr>
              <a:tr h="13427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활동</a:t>
                      </a:r>
                      <a:r>
                        <a:rPr lang="ko-KR" altLang="en-US" b="1" baseline="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 </a:t>
                      </a:r>
                      <a:r>
                        <a:rPr lang="ko-KR" altLang="en-US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시간</a:t>
                      </a:r>
                      <a:endParaRPr lang="ko-KR" altLang="en-US" b="1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solidFill>
                      <a:srgbClr val="B3DEE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/>
                </a:tc>
              </a:tr>
              <a:tr h="7600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활동 장소</a:t>
                      </a:r>
                      <a:endParaRPr lang="ko-KR" altLang="en-US" b="1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solidFill>
                      <a:srgbClr val="B3DEE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기관 내 </a:t>
                      </a:r>
                      <a:r>
                        <a:rPr lang="ko-KR" altLang="en-US" sz="1600" dirty="0" err="1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학습실</a:t>
                      </a:r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 등 공공장소</a:t>
                      </a:r>
                      <a:r>
                        <a:rPr lang="en-US" altLang="ko-KR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/>
                      </a:r>
                      <a:br>
                        <a:rPr lang="en-US" altLang="ko-KR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</a:b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사전에 근로기관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대학</a:t>
                      </a:r>
                      <a:r>
                        <a:rPr lang="en-US" altLang="ko-KR" sz="1400" smtClean="0">
                          <a:solidFill>
                            <a:schemeClr val="tx1"/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, </a:t>
                      </a:r>
                      <a:r>
                        <a:rPr lang="ko-KR" altLang="en-US" sz="1400" smtClean="0">
                          <a:solidFill>
                            <a:schemeClr val="tx1"/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멘토간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협의가 이루어진 경우 활동장소 확대 가능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/>
                </a:tc>
              </a:tr>
              <a:tr h="5067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활동 내용</a:t>
                      </a:r>
                      <a:endParaRPr lang="ko-KR" altLang="en-US" b="1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solidFill>
                      <a:srgbClr val="B3DEE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교과목 학습지도</a:t>
                      </a:r>
                      <a:r>
                        <a:rPr lang="en-US" altLang="ko-KR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, </a:t>
                      </a:r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특기적성교육</a:t>
                      </a:r>
                      <a:r>
                        <a:rPr lang="en-US" altLang="ko-KR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, </a:t>
                      </a:r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진로지도 및 고민상담 등 </a:t>
                      </a:r>
                      <a:endParaRPr lang="ko-KR" altLang="en-US" sz="1600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73516"/>
              </p:ext>
            </p:extLst>
          </p:nvPr>
        </p:nvGraphicFramePr>
        <p:xfrm>
          <a:off x="1932612" y="4267696"/>
          <a:ext cx="6552730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546"/>
                <a:gridCol w="1310546"/>
                <a:gridCol w="1310546"/>
                <a:gridCol w="1310546"/>
                <a:gridCol w="1310546"/>
              </a:tblGrid>
              <a:tr h="1390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연간 최소</a:t>
                      </a:r>
                      <a:endParaRPr lang="ko-KR" altLang="en-US" sz="1600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1</a:t>
                      </a:r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일 최대</a:t>
                      </a:r>
                      <a:endParaRPr lang="ko-KR" altLang="en-US" sz="1600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주당 최대</a:t>
                      </a:r>
                      <a:endParaRPr lang="ko-KR" altLang="en-US" sz="1600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학기당 최대</a:t>
                      </a:r>
                      <a:endParaRPr lang="ko-KR" altLang="en-US" sz="1600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390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학기 중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방학 중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10</a:t>
                      </a:r>
                      <a:r>
                        <a:rPr lang="ko-KR" altLang="en-US" sz="14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시간</a:t>
                      </a:r>
                      <a:endParaRPr lang="ko-KR" altLang="en-US" sz="1400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8</a:t>
                      </a:r>
                      <a:r>
                        <a:rPr lang="ko-KR" altLang="en-US" sz="14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시간</a:t>
                      </a:r>
                      <a:endParaRPr lang="ko-KR" altLang="en-US" sz="1400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20</a:t>
                      </a:r>
                      <a:r>
                        <a:rPr lang="ko-KR" altLang="en-US" sz="14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시간</a:t>
                      </a:r>
                      <a:endParaRPr lang="ko-KR" altLang="en-US" sz="1400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40</a:t>
                      </a:r>
                      <a:r>
                        <a:rPr lang="ko-KR" altLang="en-US" sz="14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시간</a:t>
                      </a:r>
                      <a:endParaRPr lang="ko-KR" altLang="en-US" sz="1400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450</a:t>
                      </a:r>
                      <a:r>
                        <a:rPr lang="ko-KR" altLang="en-US" sz="140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시간</a:t>
                      </a:r>
                      <a:endParaRPr lang="ko-KR" altLang="en-US" sz="1400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1. 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사업개요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7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0"/>
            <a:ext cx="91532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물결 35"/>
          <p:cNvSpPr/>
          <p:nvPr/>
        </p:nvSpPr>
        <p:spPr>
          <a:xfrm rot="21143992">
            <a:off x="-80935" y="5075093"/>
            <a:ext cx="9265785" cy="577857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0 w 6292292"/>
              <a:gd name="connsiteY0" fmla="*/ 585926 h 1522913"/>
              <a:gd name="connsiteX1" fmla="*/ 6292292 w 6292292"/>
              <a:gd name="connsiteY1" fmla="*/ 0 h 1522913"/>
              <a:gd name="connsiteX2" fmla="*/ 6273331 w 6292292"/>
              <a:gd name="connsiteY2" fmla="*/ 1053469 h 1522913"/>
              <a:gd name="connsiteX3" fmla="*/ 0 w 6292292"/>
              <a:gd name="connsiteY3" fmla="*/ 1053469 h 1522913"/>
              <a:gd name="connsiteX4" fmla="*/ 0 w 6292292"/>
              <a:gd name="connsiteY4" fmla="*/ 585926 h 1522913"/>
              <a:gd name="connsiteX0" fmla="*/ 0 w 6299402"/>
              <a:gd name="connsiteY0" fmla="*/ 805651 h 1522913"/>
              <a:gd name="connsiteX1" fmla="*/ 6299402 w 6299402"/>
              <a:gd name="connsiteY1" fmla="*/ 0 h 1522913"/>
              <a:gd name="connsiteX2" fmla="*/ 6280441 w 6299402"/>
              <a:gd name="connsiteY2" fmla="*/ 1053469 h 1522913"/>
              <a:gd name="connsiteX3" fmla="*/ 7110 w 6299402"/>
              <a:gd name="connsiteY3" fmla="*/ 1053469 h 1522913"/>
              <a:gd name="connsiteX4" fmla="*/ 0 w 6299402"/>
              <a:gd name="connsiteY4" fmla="*/ 805651 h 1522913"/>
              <a:gd name="connsiteX0" fmla="*/ 28417 w 6327819"/>
              <a:gd name="connsiteY0" fmla="*/ 805651 h 1518760"/>
              <a:gd name="connsiteX1" fmla="*/ 6327819 w 6327819"/>
              <a:gd name="connsiteY1" fmla="*/ 0 h 1518760"/>
              <a:gd name="connsiteX2" fmla="*/ 6308858 w 6327819"/>
              <a:gd name="connsiteY2" fmla="*/ 1053469 h 1518760"/>
              <a:gd name="connsiteX3" fmla="*/ 0 w 6327819"/>
              <a:gd name="connsiteY3" fmla="*/ 1033924 h 1518760"/>
              <a:gd name="connsiteX4" fmla="*/ 28417 w 6327819"/>
              <a:gd name="connsiteY4" fmla="*/ 805651 h 15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819" h="1518760">
                <a:moveTo>
                  <a:pt x="28417" y="805651"/>
                </a:moveTo>
                <a:cubicBezTo>
                  <a:pt x="2119527" y="545905"/>
                  <a:pt x="3260127" y="1128514"/>
                  <a:pt x="6327819" y="0"/>
                </a:cubicBezTo>
                <a:cubicBezTo>
                  <a:pt x="6327819" y="155848"/>
                  <a:pt x="6308858" y="897621"/>
                  <a:pt x="6308858" y="1053469"/>
                </a:cubicBezTo>
                <a:cubicBezTo>
                  <a:pt x="3141993" y="2229274"/>
                  <a:pt x="2091110" y="774178"/>
                  <a:pt x="0" y="1033924"/>
                </a:cubicBezTo>
                <a:lnTo>
                  <a:pt x="28417" y="80565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 rot="20741308">
            <a:off x="-99899" y="5326743"/>
            <a:ext cx="9378125" cy="369108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331" h="970114">
                <a:moveTo>
                  <a:pt x="0" y="33127"/>
                </a:moveTo>
                <a:cubicBezTo>
                  <a:pt x="2091110" y="-226619"/>
                  <a:pt x="3205639" y="1161641"/>
                  <a:pt x="6273331" y="33127"/>
                </a:cubicBezTo>
                <a:lnTo>
                  <a:pt x="6273331" y="500670"/>
                </a:lnTo>
                <a:cubicBezTo>
                  <a:pt x="3106466" y="1676475"/>
                  <a:pt x="2091110" y="240924"/>
                  <a:pt x="0" y="500670"/>
                </a:cubicBezTo>
                <a:lnTo>
                  <a:pt x="0" y="33127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000" y1="43704" x2="49658" y2="33333"/>
                        <a14:foregroundMark x1="55137" y1="95926" x2="76370" y2="93333"/>
                        <a14:foregroundMark x1="93493" y1="90000" x2="79452" y2="90000"/>
                        <a14:foregroundMark x1="39384" y1="97037" x2="46918" y2="94815"/>
                        <a14:foregroundMark x1="18493" y1="95556" x2="33219" y2="97037"/>
                        <a14:backgroundMark x1="31849" y1="52222" x2="31849" y2="52222"/>
                        <a14:backgroundMark x1="31849" y1="38519" x2="39041" y2="68889"/>
                        <a14:backgroundMark x1="8904" y1="51111" x2="57192" y2="84074"/>
                        <a14:backgroundMark x1="53425" y1="40370" x2="57192" y2="50000"/>
                        <a14:backgroundMark x1="97603" y1="45185" x2="98630" y2="78519"/>
                        <a14:backgroundMark x1="91096" y1="56296" x2="99658" y2="64815"/>
                        <a14:backgroundMark x1="96575" y1="83333" x2="96918" y2="71852"/>
                        <a14:backgroundMark x1="97945" y1="86667" x2="97945" y2="76296"/>
                        <a14:backgroundMark x1="95890" y1="86296" x2="99658" y2="89630"/>
                        <a14:backgroundMark x1="57192" y1="56667" x2="56507" y2="52963"/>
                        <a14:backgroundMark x1="60959" y1="56667" x2="64726" y2="54074"/>
                        <a14:backgroundMark x1="58562" y1="59259" x2="62671" y2="48889"/>
                        <a14:backgroundMark x1="89384" y1="56296" x2="94863" y2="58519"/>
                        <a14:backgroundMark x1="85959" y1="53333" x2="99658" y2="57778"/>
                        <a14:backgroundMark x1="85959" y1="54444" x2="97603" y2="59259"/>
                        <a14:backgroundMark x1="68836" y1="53333" x2="61644" y2="54444"/>
                        <a14:backgroundMark x1="52397" y1="66667" x2="43836" y2="55556"/>
                        <a14:backgroundMark x1="58219" y1="70000" x2="45890" y2="63333"/>
                        <a14:backgroundMark x1="45548" y1="49630" x2="48630" y2="6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980">
            <a:off x="5982946" y="58913"/>
            <a:ext cx="2442547" cy="2258520"/>
          </a:xfrm>
          <a:prstGeom prst="rect">
            <a:avLst/>
          </a:prstGeom>
        </p:spPr>
      </p:pic>
      <p:pic>
        <p:nvPicPr>
          <p:cNvPr id="1031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8739">
            <a:off x="634994" y="4107685"/>
            <a:ext cx="1615353" cy="13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1092">
            <a:off x="6902124" y="4065602"/>
            <a:ext cx="1532440" cy="15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5047">
            <a:off x="296815" y="1931618"/>
            <a:ext cx="18192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5797127" y="4553437"/>
            <a:ext cx="1736418" cy="1704286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14" name="타원 13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33" name="직사각형 32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2" name="직사각형 5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6" name="직사각형 5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9" name="직사각형 5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2" name="직사각형 6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6" name="직사각형 6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9" name="직사각형 6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2" name="직사각형 7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5" name="직사각형 7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306853" y="306298"/>
            <a:ext cx="3132764" cy="3074793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79" name="타원 78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119" name="직사각형 118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8" name="타원 8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5" name="그룹 94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7" name="직사각형 11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5" name="직사각형 11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" name="그룹 96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3" name="직사각형 11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8" name="그룹 97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1" name="직사각형 110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9" name="그룹 98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9" name="직사각형 10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7" name="직사각형 10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5" name="직사각형 10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3" name="직사각형 10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4" name="물결 35"/>
          <p:cNvSpPr/>
          <p:nvPr/>
        </p:nvSpPr>
        <p:spPr>
          <a:xfrm rot="505777">
            <a:off x="-106076" y="5403897"/>
            <a:ext cx="9315288" cy="719823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11445 w 6273331"/>
              <a:gd name="connsiteY0" fmla="*/ 20385 h 1898099"/>
              <a:gd name="connsiteX1" fmla="*/ 6273331 w 6273331"/>
              <a:gd name="connsiteY1" fmla="*/ 961112 h 1898099"/>
              <a:gd name="connsiteX2" fmla="*/ 6273331 w 6273331"/>
              <a:gd name="connsiteY2" fmla="*/ 1428655 h 1898099"/>
              <a:gd name="connsiteX3" fmla="*/ 0 w 6273331"/>
              <a:gd name="connsiteY3" fmla="*/ 1428655 h 1898099"/>
              <a:gd name="connsiteX4" fmla="*/ 11445 w 6273331"/>
              <a:gd name="connsiteY4" fmla="*/ 20385 h 1898099"/>
              <a:gd name="connsiteX0" fmla="*/ 0 w 6342729"/>
              <a:gd name="connsiteY0" fmla="*/ 20488 h 1886004"/>
              <a:gd name="connsiteX1" fmla="*/ 6342729 w 6342729"/>
              <a:gd name="connsiteY1" fmla="*/ 949017 h 1886004"/>
              <a:gd name="connsiteX2" fmla="*/ 6342729 w 6342729"/>
              <a:gd name="connsiteY2" fmla="*/ 1416560 h 1886004"/>
              <a:gd name="connsiteX3" fmla="*/ 69398 w 6342729"/>
              <a:gd name="connsiteY3" fmla="*/ 1416560 h 1886004"/>
              <a:gd name="connsiteX4" fmla="*/ 0 w 6342729"/>
              <a:gd name="connsiteY4" fmla="*/ 20488 h 1886004"/>
              <a:gd name="connsiteX0" fmla="*/ 0 w 6342729"/>
              <a:gd name="connsiteY0" fmla="*/ 20488 h 1891882"/>
              <a:gd name="connsiteX1" fmla="*/ 6342729 w 6342729"/>
              <a:gd name="connsiteY1" fmla="*/ 949017 h 1891882"/>
              <a:gd name="connsiteX2" fmla="*/ 6342729 w 6342729"/>
              <a:gd name="connsiteY2" fmla="*/ 1416560 h 1891882"/>
              <a:gd name="connsiteX3" fmla="*/ 25212 w 6342729"/>
              <a:gd name="connsiteY3" fmla="*/ 1443640 h 1891882"/>
              <a:gd name="connsiteX4" fmla="*/ 0 w 6342729"/>
              <a:gd name="connsiteY4" fmla="*/ 20488 h 1891882"/>
              <a:gd name="connsiteX0" fmla="*/ 0 w 6342729"/>
              <a:gd name="connsiteY0" fmla="*/ 20488 h 1888337"/>
              <a:gd name="connsiteX1" fmla="*/ 6342729 w 6342729"/>
              <a:gd name="connsiteY1" fmla="*/ 949017 h 1888337"/>
              <a:gd name="connsiteX2" fmla="*/ 6342729 w 6342729"/>
              <a:gd name="connsiteY2" fmla="*/ 1416560 h 1888337"/>
              <a:gd name="connsiteX3" fmla="*/ 51723 w 6342729"/>
              <a:gd name="connsiteY3" fmla="*/ 1427393 h 1888337"/>
              <a:gd name="connsiteX4" fmla="*/ 0 w 6342729"/>
              <a:gd name="connsiteY4" fmla="*/ 20488 h 1888337"/>
              <a:gd name="connsiteX0" fmla="*/ 0 w 6342729"/>
              <a:gd name="connsiteY0" fmla="*/ 20488 h 1891884"/>
              <a:gd name="connsiteX1" fmla="*/ 6342729 w 6342729"/>
              <a:gd name="connsiteY1" fmla="*/ 949017 h 1891884"/>
              <a:gd name="connsiteX2" fmla="*/ 6342729 w 6342729"/>
              <a:gd name="connsiteY2" fmla="*/ 1416560 h 1891884"/>
              <a:gd name="connsiteX3" fmla="*/ 25212 w 6342729"/>
              <a:gd name="connsiteY3" fmla="*/ 1443641 h 1891884"/>
              <a:gd name="connsiteX4" fmla="*/ 0 w 6342729"/>
              <a:gd name="connsiteY4" fmla="*/ 20488 h 189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729" h="1891884">
                <a:moveTo>
                  <a:pt x="0" y="20488"/>
                </a:moveTo>
                <a:cubicBezTo>
                  <a:pt x="2091110" y="-239258"/>
                  <a:pt x="3275037" y="2077531"/>
                  <a:pt x="6342729" y="949017"/>
                </a:cubicBezTo>
                <a:lnTo>
                  <a:pt x="6342729" y="1416560"/>
                </a:lnTo>
                <a:cubicBezTo>
                  <a:pt x="3175864" y="2592365"/>
                  <a:pt x="2116322" y="1183895"/>
                  <a:pt x="25212" y="1443641"/>
                </a:cubicBezTo>
                <a:cubicBezTo>
                  <a:pt x="25212" y="1287793"/>
                  <a:pt x="0" y="176336"/>
                  <a:pt x="0" y="20488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121" name="물결 35"/>
          <p:cNvSpPr/>
          <p:nvPr/>
        </p:nvSpPr>
        <p:spPr>
          <a:xfrm rot="280122">
            <a:off x="-40638" y="5917055"/>
            <a:ext cx="9162221" cy="272102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5996 w 6279327"/>
              <a:gd name="connsiteY0" fmla="*/ 33127 h 1004753"/>
              <a:gd name="connsiteX1" fmla="*/ 6279327 w 6279327"/>
              <a:gd name="connsiteY1" fmla="*/ 33127 h 1004753"/>
              <a:gd name="connsiteX2" fmla="*/ 6279327 w 6279327"/>
              <a:gd name="connsiteY2" fmla="*/ 500670 h 1004753"/>
              <a:gd name="connsiteX3" fmla="*/ 0 w 6279327"/>
              <a:gd name="connsiteY3" fmla="*/ 650967 h 1004753"/>
              <a:gd name="connsiteX4" fmla="*/ 5996 w 6279327"/>
              <a:gd name="connsiteY4" fmla="*/ 33127 h 1004753"/>
              <a:gd name="connsiteX0" fmla="*/ 5996 w 6279327"/>
              <a:gd name="connsiteY0" fmla="*/ 33127 h 820415"/>
              <a:gd name="connsiteX1" fmla="*/ 6279327 w 6279327"/>
              <a:gd name="connsiteY1" fmla="*/ 33127 h 820415"/>
              <a:gd name="connsiteX2" fmla="*/ 6274237 w 6279327"/>
              <a:gd name="connsiteY2" fmla="*/ 242910 h 820415"/>
              <a:gd name="connsiteX3" fmla="*/ 0 w 6279327"/>
              <a:gd name="connsiteY3" fmla="*/ 650967 h 820415"/>
              <a:gd name="connsiteX4" fmla="*/ 5996 w 6279327"/>
              <a:gd name="connsiteY4" fmla="*/ 33127 h 820415"/>
              <a:gd name="connsiteX0" fmla="*/ 5996 w 6279327"/>
              <a:gd name="connsiteY0" fmla="*/ 33127 h 748700"/>
              <a:gd name="connsiteX1" fmla="*/ 6279327 w 6279327"/>
              <a:gd name="connsiteY1" fmla="*/ 33127 h 748700"/>
              <a:gd name="connsiteX2" fmla="*/ 6272055 w 6279327"/>
              <a:gd name="connsiteY2" fmla="*/ 132446 h 748700"/>
              <a:gd name="connsiteX3" fmla="*/ 0 w 6279327"/>
              <a:gd name="connsiteY3" fmla="*/ 650967 h 748700"/>
              <a:gd name="connsiteX4" fmla="*/ 5996 w 6279327"/>
              <a:gd name="connsiteY4" fmla="*/ 33127 h 74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9327" h="748700">
                <a:moveTo>
                  <a:pt x="5996" y="33127"/>
                </a:moveTo>
                <a:cubicBezTo>
                  <a:pt x="2097106" y="-226619"/>
                  <a:pt x="3211635" y="1161641"/>
                  <a:pt x="6279327" y="33127"/>
                </a:cubicBezTo>
                <a:lnTo>
                  <a:pt x="6272055" y="132446"/>
                </a:lnTo>
                <a:cubicBezTo>
                  <a:pt x="3105190" y="1308251"/>
                  <a:pt x="2091110" y="391221"/>
                  <a:pt x="0" y="650967"/>
                </a:cubicBezTo>
                <a:cubicBezTo>
                  <a:pt x="0" y="495119"/>
                  <a:pt x="5996" y="188975"/>
                  <a:pt x="5996" y="33127"/>
                </a:cubicBezTo>
                <a:close/>
              </a:path>
            </a:pathLst>
          </a:custGeom>
          <a:solidFill>
            <a:schemeClr val="accent6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403648" y="414894"/>
            <a:ext cx="6341531" cy="5919011"/>
            <a:chOff x="1786905" y="515391"/>
            <a:chExt cx="7400172" cy="6907118"/>
          </a:xfrm>
        </p:grpSpPr>
        <p:sp>
          <p:nvSpPr>
            <p:cNvPr id="131" name="타원 130"/>
            <p:cNvSpPr/>
            <p:nvPr/>
          </p:nvSpPr>
          <p:spPr>
            <a:xfrm>
              <a:off x="1786905" y="515391"/>
              <a:ext cx="7400172" cy="6907118"/>
            </a:xfrm>
            <a:prstGeom prst="ellipse">
              <a:avLst/>
            </a:prstGeom>
            <a:solidFill>
              <a:srgbClr val="56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946136" y="664013"/>
              <a:ext cx="7081709" cy="6609874"/>
            </a:xfrm>
            <a:prstGeom prst="ellipse">
              <a:avLst/>
            </a:prstGeom>
            <a:solidFill>
              <a:schemeClr val="bg1"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770608" y="2905925"/>
            <a:ext cx="5646083" cy="936949"/>
          </a:xfrm>
          <a:prstGeom prst="rect">
            <a:avLst/>
          </a:prstGeom>
          <a:noFill/>
        </p:spPr>
        <p:txBody>
          <a:bodyPr wrap="none" lIns="104927" tIns="52464" rIns="104927" bIns="52464" rtlCol="0">
            <a:spAutoFit/>
          </a:bodyPr>
          <a:lstStyle/>
          <a:p>
            <a:r>
              <a:rPr lang="en-US" altLang="ko-KR" sz="54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2. </a:t>
            </a:r>
            <a:r>
              <a:rPr lang="ko-KR" altLang="en-US" sz="54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활동신청 및 선발</a:t>
            </a:r>
            <a:endParaRPr lang="ko-KR" altLang="en-US" sz="5400" b="1" spc="-3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26" name="그림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27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7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511097" y="3717032"/>
            <a:ext cx="8237367" cy="2872775"/>
          </a:xfrm>
          <a:prstGeom prst="roundRect">
            <a:avLst>
              <a:gd name="adj" fmla="val 6941"/>
            </a:avLst>
          </a:prstGeom>
          <a:solidFill>
            <a:srgbClr val="E8E8E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68611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2493" y="836713"/>
            <a:ext cx="204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신청 유형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0" name="PubTriangle"/>
          <p:cNvSpPr>
            <a:spLocks noEditPoints="1" noChangeArrowheads="1"/>
          </p:cNvSpPr>
          <p:nvPr/>
        </p:nvSpPr>
        <p:spPr bwMode="auto">
          <a:xfrm rot="16382989">
            <a:off x="498301" y="3039200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88042"/>
              </p:ext>
            </p:extLst>
          </p:nvPr>
        </p:nvGraphicFramePr>
        <p:xfrm>
          <a:off x="564425" y="1484784"/>
          <a:ext cx="8184039" cy="136815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93780"/>
                <a:gridCol w="5590259"/>
              </a:tblGrid>
              <a:tr h="6693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대학 </a:t>
                      </a:r>
                      <a:r>
                        <a:rPr lang="ko-KR" altLang="en-US" b="1" dirty="0" err="1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발굴형</a:t>
                      </a:r>
                      <a:r>
                        <a:rPr lang="en-US" altLang="ko-KR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(A</a:t>
                      </a:r>
                      <a:r>
                        <a:rPr lang="ko-KR" altLang="en-US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유형</a:t>
                      </a:r>
                      <a:r>
                        <a:rPr lang="en-US" altLang="ko-KR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)</a:t>
                      </a:r>
                      <a:endParaRPr lang="ko-KR" altLang="en-US" b="1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선발된 학생을 대상으로 대학과 연계된 기관으로 대학에서 배정</a:t>
                      </a:r>
                      <a:endParaRPr lang="ko-KR" altLang="en-US" b="0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/>
                </a:tc>
              </a:tr>
              <a:tr h="6988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멘토 </a:t>
                      </a:r>
                      <a:r>
                        <a:rPr lang="ko-KR" altLang="en-US" b="1" dirty="0" err="1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발굴형</a:t>
                      </a:r>
                      <a:r>
                        <a:rPr lang="en-US" altLang="ko-KR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(B</a:t>
                      </a:r>
                      <a:r>
                        <a:rPr lang="ko-KR" altLang="en-US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유형</a:t>
                      </a:r>
                      <a:r>
                        <a:rPr lang="en-US" altLang="ko-KR" b="1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)</a:t>
                      </a:r>
                      <a:endParaRPr lang="ko-KR" altLang="en-US" b="1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선발된 학생이 희망하는 기관을 방문하여 기관 담당자에게 활동</a:t>
                      </a:r>
                      <a:r>
                        <a:rPr lang="ko-KR" altLang="en-US" b="0" baseline="0" dirty="0" smtClean="0">
                          <a:latin typeface="함초롬돋움" panose="020B0504000101010101" pitchFamily="50" charset="-127"/>
                          <a:ea typeface="함초롬돋움" panose="020B0504000101010101" pitchFamily="50" charset="-127"/>
                        </a:rPr>
                        <a:t> 및 활동계획서 승인을 받고 활동 진행</a:t>
                      </a:r>
                      <a:endParaRPr lang="ko-KR" altLang="en-US" b="0" dirty="0">
                        <a:latin typeface="함초롬돋움" panose="020B0504000101010101" pitchFamily="50" charset="-127"/>
                        <a:ea typeface="함초롬돋움" panose="020B0504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82493" y="3140968"/>
            <a:ext cx="118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Tip!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968" y="3750940"/>
            <a:ext cx="81825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*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활동 가능 근로기관은 전국 초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·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중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·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고교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지역아동센터 중앙지원단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www.icareinfo.info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  학교 밖 청소년지원센터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사회복지자원봉사인증관리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VMS(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www.vms.or.kr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en-US" altLang="ko-KR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1365 </a:t>
            </a:r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자원봉사</a:t>
            </a:r>
            <a:endParaRPr lang="en-US" altLang="ko-KR" sz="1600" smtClean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indent="177800"/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포털</a:t>
            </a:r>
            <a:r>
              <a:rPr lang="en-US" altLang="ko-KR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www.1365.go.kr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에 등록된 시설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청소년방과후아카데미 운영시설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160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한국청소년활동진흥원 </a:t>
            </a:r>
            <a:endParaRPr lang="en-US" altLang="ko-KR" sz="1600" spc="-100" smtClean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indent="177800"/>
            <a:r>
              <a:rPr lang="ko-KR" altLang="en-US" sz="160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인증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)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로 제한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/>
            </a:r>
            <a:b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/>
            </a:r>
            <a:b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*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신규 근로기관에 </a:t>
            </a:r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대해서는 </a:t>
            </a:r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멘</a:t>
            </a:r>
            <a:r>
              <a:rPr lang="ko-KR" altLang="en-US" sz="160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토</a:t>
            </a:r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가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대학으로 기관등록 신청서를 제출하고</a:t>
            </a:r>
            <a:r>
              <a:rPr lang="en-US" altLang="ko-KR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기관</a:t>
            </a:r>
            <a:r>
              <a:rPr lang="en-US" altLang="ko-KR" sz="160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등록이</a:t>
            </a:r>
            <a:endParaRPr lang="en-US" altLang="ko-KR" sz="1600" smtClean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indent="177800"/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이루어진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뒤 활동계획서 업로드 가능합니다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. </a:t>
            </a:r>
          </a:p>
          <a:p>
            <a:pPr indent="177800"/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(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기관등록신청서 및 활동계획서 양식은 재단 홈페이지 및 커뮤니티에서 확인할 수 있습니다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.)</a:t>
            </a:r>
          </a:p>
          <a:p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/>
            </a:r>
            <a:b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</a:b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* 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반드시 대학 담당자의 승인을 얻은 후</a:t>
            </a:r>
            <a:r>
              <a:rPr lang="en-US" altLang="ko-KR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, 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기관 </a:t>
            </a:r>
            <a:r>
              <a:rPr lang="ko-KR" altLang="en-US" sz="1600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매칭이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이루어져야 활동가능 </a:t>
            </a:r>
            <a:r>
              <a:rPr lang="ko-KR" altLang="en-US" sz="1600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합니다</a:t>
            </a:r>
            <a:r>
              <a:rPr lang="en-US" altLang="ko-KR" sz="1600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</a:t>
            </a:r>
            <a:endParaRPr lang="en-US" altLang="ko-KR" sz="10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en-US" altLang="ko-KR" sz="1600" b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* </a:t>
            </a:r>
            <a:r>
              <a:rPr lang="ko-KR" altLang="en-US" sz="1600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선발 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된 학생들은 본인이 활동할 기관에 방문하여 담당자와 활동 협의 및 </a:t>
            </a:r>
            <a:r>
              <a:rPr lang="ko-KR" altLang="en-US" sz="1600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활동계획서 </a:t>
            </a:r>
            <a:endParaRPr lang="en-US" altLang="ko-KR" sz="1600" b="1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indent="177800"/>
            <a:r>
              <a:rPr lang="ko-KR" altLang="en-US" sz="1600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확인을</a:t>
            </a:r>
            <a:r>
              <a:rPr lang="en-US" altLang="ko-KR" sz="1600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받아 업로드 하여야 합니다</a:t>
            </a:r>
            <a:r>
              <a:rPr lang="en-US" altLang="ko-KR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. 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2.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활동신청 및 선발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4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102286" y="1726332"/>
            <a:ext cx="7358146" cy="864096"/>
          </a:xfrm>
          <a:prstGeom prst="roundRect">
            <a:avLst/>
          </a:prstGeom>
          <a:solidFill>
            <a:srgbClr val="E4E4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" name="PubTriangle"/>
          <p:cNvSpPr>
            <a:spLocks noEditPoints="1" noChangeArrowheads="1"/>
          </p:cNvSpPr>
          <p:nvPr/>
        </p:nvSpPr>
        <p:spPr bwMode="auto">
          <a:xfrm rot="16382989">
            <a:off x="518095" y="855654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0" name="PubTriangle"/>
          <p:cNvSpPr>
            <a:spLocks noEditPoints="1" noChangeArrowheads="1"/>
          </p:cNvSpPr>
          <p:nvPr/>
        </p:nvSpPr>
        <p:spPr bwMode="auto">
          <a:xfrm rot="16382989">
            <a:off x="518094" y="3068916"/>
            <a:ext cx="596988" cy="54039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6B7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6805" y="1835215"/>
            <a:ext cx="644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한국장학재단 홈페이지</a:t>
            </a:r>
            <a:r>
              <a:rPr lang="en-US" altLang="ko-KR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(www.kosaf.go.kr) 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로그인</a:t>
            </a:r>
            <a:r>
              <a:rPr lang="en-US" altLang="ko-KR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→ </a:t>
            </a:r>
            <a:r>
              <a:rPr lang="ko-KR" altLang="en-US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인재육성</a:t>
            </a:r>
            <a:r>
              <a:rPr lang="en-US" altLang="ko-KR" dirty="0">
                <a:latin typeface="함초롬돋움" panose="020B0504000101010101" pitchFamily="50" charset="-127"/>
                <a:ea typeface="함초롬돋움" panose="020B0504000101010101" pitchFamily="50" charset="-127"/>
              </a:rPr>
              <a:t> </a:t>
            </a:r>
            <a:r>
              <a:rPr lang="ko-KR" altLang="en-US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→ </a:t>
            </a:r>
            <a:r>
              <a:rPr lang="ko-KR" altLang="en-US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대학생 지식멘토링</a:t>
            </a:r>
            <a:r>
              <a:rPr lang="ko-KR" altLang="en-US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→  </a:t>
            </a:r>
            <a:r>
              <a:rPr lang="ko-KR" altLang="en-US" smtClean="0">
                <a:latin typeface="함초롬돋움" panose="020B0504000101010101" pitchFamily="50" charset="-127"/>
                <a:ea typeface="함초롬돋움" panose="020B0504000101010101" pitchFamily="50" charset="-127"/>
              </a:rPr>
              <a:t>대학생 청소년교육지원사업</a:t>
            </a:r>
            <a:endParaRPr lang="ko-KR" altLang="en-US" dirty="0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639037" y="4056391"/>
            <a:ext cx="1584176" cy="684076"/>
          </a:xfrm>
          <a:prstGeom prst="rect">
            <a:avLst/>
          </a:prstGeom>
          <a:solidFill>
            <a:schemeClr val="bg1"/>
          </a:solidFill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대학 추천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200292" y="5157192"/>
            <a:ext cx="1802895" cy="684076"/>
          </a:xfrm>
          <a:prstGeom prst="rect">
            <a:avLst/>
          </a:prstGeom>
          <a:solidFill>
            <a:schemeClr val="bg1"/>
          </a:solidFill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기관등록신청서 제출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411760" y="5157192"/>
            <a:ext cx="1584176" cy="684076"/>
          </a:xfrm>
          <a:prstGeom prst="rect">
            <a:avLst/>
          </a:prstGeom>
          <a:solidFill>
            <a:schemeClr val="bg1"/>
          </a:solidFill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기관 </a:t>
            </a:r>
            <a:r>
              <a:rPr lang="ko-KR" altLang="en-US" dirty="0" err="1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매칭</a:t>
            </a:r>
            <a:endParaRPr lang="ko-KR" altLang="en-US" dirty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7504" y="5157192"/>
            <a:ext cx="1584176" cy="684076"/>
          </a:xfrm>
          <a:prstGeom prst="rect">
            <a:avLst/>
          </a:prstGeom>
          <a:solidFill>
            <a:schemeClr val="bg1"/>
          </a:solidFill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멘토 </a:t>
            </a:r>
            <a:endParaRPr lang="en-US" altLang="ko-KR" dirty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</a:t>
            </a:r>
          </a:p>
        </p:txBody>
      </p:sp>
      <p:sp>
        <p:nvSpPr>
          <p:cNvPr id="23" name="오른쪽 화살표 22"/>
          <p:cNvSpPr/>
          <p:nvPr/>
        </p:nvSpPr>
        <p:spPr>
          <a:xfrm rot="10800000">
            <a:off x="6588224" y="5337211"/>
            <a:ext cx="504056" cy="324036"/>
          </a:xfrm>
          <a:prstGeom prst="rightArrow">
            <a:avLst/>
          </a:prstGeom>
          <a:solidFill>
            <a:srgbClr val="3DA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948264" y="4005064"/>
            <a:ext cx="2016224" cy="684076"/>
          </a:xfrm>
          <a:prstGeom prst="rect">
            <a:avLst/>
          </a:prstGeom>
          <a:solidFill>
            <a:schemeClr val="bg1"/>
          </a:solidFill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기관발굴 및</a:t>
            </a:r>
            <a:endParaRPr lang="en-US" altLang="ko-KR" dirty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활동계획서 확인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716016" y="5157192"/>
            <a:ext cx="1788198" cy="684076"/>
          </a:xfrm>
          <a:prstGeom prst="rect">
            <a:avLst/>
          </a:prstGeom>
          <a:solidFill>
            <a:schemeClr val="bg1"/>
          </a:solidFill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활동계획서</a:t>
            </a:r>
            <a:endParaRPr lang="en-US" altLang="ko-KR" dirty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업로드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2427734" y="4056391"/>
            <a:ext cx="1584176" cy="684076"/>
          </a:xfrm>
          <a:prstGeom prst="rect">
            <a:avLst/>
          </a:prstGeom>
          <a:solidFill>
            <a:schemeClr val="bg1"/>
          </a:solidFill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시간표 입력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179512" y="4069091"/>
            <a:ext cx="1584176" cy="684076"/>
          </a:xfrm>
          <a:prstGeom prst="rect">
            <a:avLst/>
          </a:prstGeom>
          <a:solidFill>
            <a:schemeClr val="bg1"/>
          </a:solidFill>
          <a:ln>
            <a:solidFill>
              <a:srgbClr val="56B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학생 신청</a:t>
            </a:r>
            <a:endParaRPr lang="ko-KR" altLang="en-US" dirty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3" name="오른쪽 화살표 32"/>
          <p:cNvSpPr/>
          <p:nvPr/>
        </p:nvSpPr>
        <p:spPr>
          <a:xfrm>
            <a:off x="1865699" y="4254401"/>
            <a:ext cx="504056" cy="324036"/>
          </a:xfrm>
          <a:prstGeom prst="rightArrow">
            <a:avLst/>
          </a:prstGeom>
          <a:solidFill>
            <a:srgbClr val="3DA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5616" y="3242692"/>
            <a:ext cx="378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신청 및 선발 절차</a:t>
            </a:r>
            <a:endParaRPr lang="en-US" altLang="ko-KR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94861" y="1059096"/>
            <a:ext cx="248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</a:rPr>
              <a:t>사업신청 방법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4080312" y="4232089"/>
            <a:ext cx="504056" cy="324036"/>
          </a:xfrm>
          <a:prstGeom prst="rightArrow">
            <a:avLst/>
          </a:prstGeom>
          <a:solidFill>
            <a:srgbClr val="3DA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7" name="오른쪽 화살표 36"/>
          <p:cNvSpPr/>
          <p:nvPr/>
        </p:nvSpPr>
        <p:spPr>
          <a:xfrm>
            <a:off x="6300192" y="4232089"/>
            <a:ext cx="504056" cy="324036"/>
          </a:xfrm>
          <a:prstGeom prst="rightArrow">
            <a:avLst/>
          </a:prstGeom>
          <a:solidFill>
            <a:srgbClr val="3DA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8" name="오른쪽 화살표 37"/>
          <p:cNvSpPr/>
          <p:nvPr/>
        </p:nvSpPr>
        <p:spPr>
          <a:xfrm rot="10800000">
            <a:off x="4067944" y="5352138"/>
            <a:ext cx="504056" cy="324036"/>
          </a:xfrm>
          <a:prstGeom prst="rightArrow">
            <a:avLst/>
          </a:prstGeom>
          <a:solidFill>
            <a:srgbClr val="3DA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9" name="오른쪽 화살표 38"/>
          <p:cNvSpPr/>
          <p:nvPr/>
        </p:nvSpPr>
        <p:spPr>
          <a:xfrm rot="10800000">
            <a:off x="1763688" y="5337212"/>
            <a:ext cx="504056" cy="324036"/>
          </a:xfrm>
          <a:prstGeom prst="rightArrow">
            <a:avLst/>
          </a:prstGeom>
          <a:solidFill>
            <a:srgbClr val="3DA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5" name="오른쪽 화살표 24"/>
          <p:cNvSpPr/>
          <p:nvPr/>
        </p:nvSpPr>
        <p:spPr>
          <a:xfrm rot="5400000">
            <a:off x="8000889" y="4734330"/>
            <a:ext cx="343020" cy="358693"/>
          </a:xfrm>
          <a:prstGeom prst="rightArrow">
            <a:avLst/>
          </a:prstGeom>
          <a:solidFill>
            <a:srgbClr val="3DA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0" y="1"/>
            <a:ext cx="9144000" cy="424710"/>
          </a:xfrm>
          <a:prstGeom prst="rect">
            <a:avLst/>
          </a:prstGeom>
          <a:solidFill>
            <a:srgbClr val="E5F4F7"/>
          </a:solidFill>
        </p:spPr>
        <p:txBody>
          <a:bodyPr vert="horz" lIns="91433" tIns="45717" rIns="91433" bIns="45717" rtlCol="0" anchor="ctr">
            <a:noAutofit/>
          </a:bodyPr>
          <a:lstStyle>
            <a:lvl1pPr algn="ctr" defTabSz="1049274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2. </a:t>
            </a:r>
            <a:r>
              <a:rPr lang="ko-KR" altLang="en-US" sz="2000" b="1" dirty="0" smtClean="0">
                <a:solidFill>
                  <a:srgbClr val="005392"/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활동신청 및 선발</a:t>
            </a:r>
            <a:endParaRPr lang="ko-KR" altLang="en-US" sz="2000" b="1" dirty="0">
              <a:solidFill>
                <a:srgbClr val="005392"/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30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0"/>
            <a:ext cx="91532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물결 35"/>
          <p:cNvSpPr/>
          <p:nvPr/>
        </p:nvSpPr>
        <p:spPr>
          <a:xfrm rot="21143992">
            <a:off x="-80935" y="5075093"/>
            <a:ext cx="9265785" cy="577857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0 w 6292292"/>
              <a:gd name="connsiteY0" fmla="*/ 585926 h 1522913"/>
              <a:gd name="connsiteX1" fmla="*/ 6292292 w 6292292"/>
              <a:gd name="connsiteY1" fmla="*/ 0 h 1522913"/>
              <a:gd name="connsiteX2" fmla="*/ 6273331 w 6292292"/>
              <a:gd name="connsiteY2" fmla="*/ 1053469 h 1522913"/>
              <a:gd name="connsiteX3" fmla="*/ 0 w 6292292"/>
              <a:gd name="connsiteY3" fmla="*/ 1053469 h 1522913"/>
              <a:gd name="connsiteX4" fmla="*/ 0 w 6292292"/>
              <a:gd name="connsiteY4" fmla="*/ 585926 h 1522913"/>
              <a:gd name="connsiteX0" fmla="*/ 0 w 6299402"/>
              <a:gd name="connsiteY0" fmla="*/ 805651 h 1522913"/>
              <a:gd name="connsiteX1" fmla="*/ 6299402 w 6299402"/>
              <a:gd name="connsiteY1" fmla="*/ 0 h 1522913"/>
              <a:gd name="connsiteX2" fmla="*/ 6280441 w 6299402"/>
              <a:gd name="connsiteY2" fmla="*/ 1053469 h 1522913"/>
              <a:gd name="connsiteX3" fmla="*/ 7110 w 6299402"/>
              <a:gd name="connsiteY3" fmla="*/ 1053469 h 1522913"/>
              <a:gd name="connsiteX4" fmla="*/ 0 w 6299402"/>
              <a:gd name="connsiteY4" fmla="*/ 805651 h 1522913"/>
              <a:gd name="connsiteX0" fmla="*/ 28417 w 6327819"/>
              <a:gd name="connsiteY0" fmla="*/ 805651 h 1518760"/>
              <a:gd name="connsiteX1" fmla="*/ 6327819 w 6327819"/>
              <a:gd name="connsiteY1" fmla="*/ 0 h 1518760"/>
              <a:gd name="connsiteX2" fmla="*/ 6308858 w 6327819"/>
              <a:gd name="connsiteY2" fmla="*/ 1053469 h 1518760"/>
              <a:gd name="connsiteX3" fmla="*/ 0 w 6327819"/>
              <a:gd name="connsiteY3" fmla="*/ 1033924 h 1518760"/>
              <a:gd name="connsiteX4" fmla="*/ 28417 w 6327819"/>
              <a:gd name="connsiteY4" fmla="*/ 805651 h 15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819" h="1518760">
                <a:moveTo>
                  <a:pt x="28417" y="805651"/>
                </a:moveTo>
                <a:cubicBezTo>
                  <a:pt x="2119527" y="545905"/>
                  <a:pt x="3260127" y="1128514"/>
                  <a:pt x="6327819" y="0"/>
                </a:cubicBezTo>
                <a:cubicBezTo>
                  <a:pt x="6327819" y="155848"/>
                  <a:pt x="6308858" y="897621"/>
                  <a:pt x="6308858" y="1053469"/>
                </a:cubicBezTo>
                <a:cubicBezTo>
                  <a:pt x="3141993" y="2229274"/>
                  <a:pt x="2091110" y="774178"/>
                  <a:pt x="0" y="1033924"/>
                </a:cubicBezTo>
                <a:lnTo>
                  <a:pt x="28417" y="80565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 rot="20741308">
            <a:off x="-99899" y="5326743"/>
            <a:ext cx="9378125" cy="369108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331" h="970114">
                <a:moveTo>
                  <a:pt x="0" y="33127"/>
                </a:moveTo>
                <a:cubicBezTo>
                  <a:pt x="2091110" y="-226619"/>
                  <a:pt x="3205639" y="1161641"/>
                  <a:pt x="6273331" y="33127"/>
                </a:cubicBezTo>
                <a:lnTo>
                  <a:pt x="6273331" y="500670"/>
                </a:lnTo>
                <a:cubicBezTo>
                  <a:pt x="3106466" y="1676475"/>
                  <a:pt x="2091110" y="240924"/>
                  <a:pt x="0" y="500670"/>
                </a:cubicBezTo>
                <a:lnTo>
                  <a:pt x="0" y="33127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000" y1="43704" x2="49658" y2="33333"/>
                        <a14:foregroundMark x1="55137" y1="95926" x2="76370" y2="93333"/>
                        <a14:foregroundMark x1="93493" y1="90000" x2="79452" y2="90000"/>
                        <a14:foregroundMark x1="39384" y1="97037" x2="46918" y2="94815"/>
                        <a14:foregroundMark x1="18493" y1="95556" x2="33219" y2="97037"/>
                        <a14:backgroundMark x1="31849" y1="52222" x2="31849" y2="52222"/>
                        <a14:backgroundMark x1="31849" y1="38519" x2="39041" y2="68889"/>
                        <a14:backgroundMark x1="8904" y1="51111" x2="57192" y2="84074"/>
                        <a14:backgroundMark x1="53425" y1="40370" x2="57192" y2="50000"/>
                        <a14:backgroundMark x1="97603" y1="45185" x2="98630" y2="78519"/>
                        <a14:backgroundMark x1="91096" y1="56296" x2="99658" y2="64815"/>
                        <a14:backgroundMark x1="96575" y1="83333" x2="96918" y2="71852"/>
                        <a14:backgroundMark x1="97945" y1="86667" x2="97945" y2="76296"/>
                        <a14:backgroundMark x1="95890" y1="86296" x2="99658" y2="89630"/>
                        <a14:backgroundMark x1="57192" y1="56667" x2="56507" y2="52963"/>
                        <a14:backgroundMark x1="60959" y1="56667" x2="64726" y2="54074"/>
                        <a14:backgroundMark x1="58562" y1="59259" x2="62671" y2="48889"/>
                        <a14:backgroundMark x1="89384" y1="56296" x2="94863" y2="58519"/>
                        <a14:backgroundMark x1="85959" y1="53333" x2="99658" y2="57778"/>
                        <a14:backgroundMark x1="85959" y1="54444" x2="97603" y2="59259"/>
                        <a14:backgroundMark x1="68836" y1="53333" x2="61644" y2="54444"/>
                        <a14:backgroundMark x1="52397" y1="66667" x2="43836" y2="55556"/>
                        <a14:backgroundMark x1="58219" y1="70000" x2="45890" y2="63333"/>
                        <a14:backgroundMark x1="45548" y1="49630" x2="48630" y2="6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980">
            <a:off x="5982946" y="58913"/>
            <a:ext cx="2442547" cy="2258520"/>
          </a:xfrm>
          <a:prstGeom prst="rect">
            <a:avLst/>
          </a:prstGeom>
        </p:spPr>
      </p:pic>
      <p:pic>
        <p:nvPicPr>
          <p:cNvPr id="1031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8739">
            <a:off x="634994" y="4107685"/>
            <a:ext cx="1615353" cy="13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1092">
            <a:off x="6902124" y="4065602"/>
            <a:ext cx="1532440" cy="15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5047">
            <a:off x="296815" y="1931618"/>
            <a:ext cx="18192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5797127" y="4553437"/>
            <a:ext cx="1736418" cy="1704286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14" name="타원 13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33" name="직사각형 32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2" name="직사각형 5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6" name="직사각형 5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59" name="직사각형 5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2" name="직사각형 6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6" name="직사각형 65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69" name="직사각형 6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2" name="직사각형 71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75" name="직사각형 7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306853" y="306298"/>
            <a:ext cx="3132764" cy="3074793"/>
            <a:chOff x="3736347" y="-853473"/>
            <a:chExt cx="4359255" cy="4278588"/>
          </a:xfrm>
          <a:solidFill>
            <a:srgbClr val="E4E4E4">
              <a:alpha val="43922"/>
            </a:srgbClr>
          </a:solidFill>
        </p:grpSpPr>
        <p:sp>
          <p:nvSpPr>
            <p:cNvPr id="79" name="타원 78"/>
            <p:cNvSpPr/>
            <p:nvPr/>
          </p:nvSpPr>
          <p:spPr>
            <a:xfrm>
              <a:off x="5492670" y="836712"/>
              <a:ext cx="869630" cy="8696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 rot="598925">
              <a:off x="4889516" y="111719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 rot="3101123">
              <a:off x="5200310" y="75320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 rot="19260484">
              <a:off x="5036280" y="1553447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 rot="17297610">
              <a:off x="5387787" y="182514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 rot="14653430">
              <a:off x="5838174" y="174316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 rot="12129829">
              <a:off x="6121462" y="1422158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 rot="5551829">
              <a:off x="5667056" y="674873"/>
              <a:ext cx="756084" cy="141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6086761" y="754610"/>
              <a:ext cx="911240" cy="357298"/>
              <a:chOff x="6086761" y="754610"/>
              <a:chExt cx="911240" cy="357298"/>
            </a:xfrm>
            <a:grpFill/>
          </p:grpSpPr>
          <p:sp>
            <p:nvSpPr>
              <p:cNvPr id="119" name="직사각형 118"/>
              <p:cNvSpPr/>
              <p:nvPr/>
            </p:nvSpPr>
            <p:spPr>
              <a:xfrm rot="9506744">
                <a:off x="6086761" y="970659"/>
                <a:ext cx="756084" cy="141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>
                <a:off x="6754510" y="754610"/>
                <a:ext cx="243491" cy="2434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8" name="타원 87"/>
            <p:cNvSpPr/>
            <p:nvPr/>
          </p:nvSpPr>
          <p:spPr>
            <a:xfrm>
              <a:off x="5951546" y="232582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>
              <a:off x="5224638" y="372439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4761250" y="998101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4954310" y="175478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>
              <a:off x="5519484" y="215475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6240554" y="2030914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6754509" y="1514663"/>
              <a:ext cx="243491" cy="2434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5" name="그룹 94"/>
            <p:cNvGrpSpPr/>
            <p:nvPr/>
          </p:nvGrpSpPr>
          <p:grpSpPr>
            <a:xfrm rot="21393592">
              <a:off x="6209968" y="1143916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7" name="직사각형 11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 rot="2151600">
              <a:off x="5870951" y="1942428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5" name="직사각형 11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" name="그룹 96"/>
            <p:cNvGrpSpPr/>
            <p:nvPr/>
          </p:nvGrpSpPr>
          <p:grpSpPr>
            <a:xfrm rot="4426280">
              <a:off x="5055024" y="220514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3" name="직사각형 11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8" name="그룹 97"/>
            <p:cNvGrpSpPr/>
            <p:nvPr/>
          </p:nvGrpSpPr>
          <p:grpSpPr>
            <a:xfrm rot="6897432">
              <a:off x="4178869" y="1985979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11" name="직사각형 110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9" name="그룹 98"/>
            <p:cNvGrpSpPr/>
            <p:nvPr/>
          </p:nvGrpSpPr>
          <p:grpSpPr>
            <a:xfrm rot="9332333">
              <a:off x="3736347" y="1215623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9" name="직사각형 108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 rot="12491073">
              <a:off x="4000954" y="22106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7" name="직사각형 106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 rot="15004012">
              <a:off x="4847401" y="-187814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5" name="직사각형 104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 rot="18014077">
              <a:off x="5793689" y="142160"/>
              <a:ext cx="1885634" cy="554315"/>
              <a:chOff x="6130401" y="1142503"/>
              <a:chExt cx="1885634" cy="554315"/>
            </a:xfrm>
            <a:grpFill/>
          </p:grpSpPr>
          <p:sp>
            <p:nvSpPr>
              <p:cNvPr id="103" name="직사각형 102"/>
              <p:cNvSpPr/>
              <p:nvPr/>
            </p:nvSpPr>
            <p:spPr>
              <a:xfrm rot="11270919">
                <a:off x="6130401" y="1244880"/>
                <a:ext cx="1474738" cy="975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 rot="1764175">
                <a:off x="7458258" y="1142503"/>
                <a:ext cx="557777" cy="5543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4" name="물결 35"/>
          <p:cNvSpPr/>
          <p:nvPr/>
        </p:nvSpPr>
        <p:spPr>
          <a:xfrm rot="505777">
            <a:off x="-106076" y="5403897"/>
            <a:ext cx="9315288" cy="719823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11445 w 6273331"/>
              <a:gd name="connsiteY0" fmla="*/ 20385 h 1898099"/>
              <a:gd name="connsiteX1" fmla="*/ 6273331 w 6273331"/>
              <a:gd name="connsiteY1" fmla="*/ 961112 h 1898099"/>
              <a:gd name="connsiteX2" fmla="*/ 6273331 w 6273331"/>
              <a:gd name="connsiteY2" fmla="*/ 1428655 h 1898099"/>
              <a:gd name="connsiteX3" fmla="*/ 0 w 6273331"/>
              <a:gd name="connsiteY3" fmla="*/ 1428655 h 1898099"/>
              <a:gd name="connsiteX4" fmla="*/ 11445 w 6273331"/>
              <a:gd name="connsiteY4" fmla="*/ 20385 h 1898099"/>
              <a:gd name="connsiteX0" fmla="*/ 0 w 6342729"/>
              <a:gd name="connsiteY0" fmla="*/ 20488 h 1886004"/>
              <a:gd name="connsiteX1" fmla="*/ 6342729 w 6342729"/>
              <a:gd name="connsiteY1" fmla="*/ 949017 h 1886004"/>
              <a:gd name="connsiteX2" fmla="*/ 6342729 w 6342729"/>
              <a:gd name="connsiteY2" fmla="*/ 1416560 h 1886004"/>
              <a:gd name="connsiteX3" fmla="*/ 69398 w 6342729"/>
              <a:gd name="connsiteY3" fmla="*/ 1416560 h 1886004"/>
              <a:gd name="connsiteX4" fmla="*/ 0 w 6342729"/>
              <a:gd name="connsiteY4" fmla="*/ 20488 h 1886004"/>
              <a:gd name="connsiteX0" fmla="*/ 0 w 6342729"/>
              <a:gd name="connsiteY0" fmla="*/ 20488 h 1891882"/>
              <a:gd name="connsiteX1" fmla="*/ 6342729 w 6342729"/>
              <a:gd name="connsiteY1" fmla="*/ 949017 h 1891882"/>
              <a:gd name="connsiteX2" fmla="*/ 6342729 w 6342729"/>
              <a:gd name="connsiteY2" fmla="*/ 1416560 h 1891882"/>
              <a:gd name="connsiteX3" fmla="*/ 25212 w 6342729"/>
              <a:gd name="connsiteY3" fmla="*/ 1443640 h 1891882"/>
              <a:gd name="connsiteX4" fmla="*/ 0 w 6342729"/>
              <a:gd name="connsiteY4" fmla="*/ 20488 h 1891882"/>
              <a:gd name="connsiteX0" fmla="*/ 0 w 6342729"/>
              <a:gd name="connsiteY0" fmla="*/ 20488 h 1888337"/>
              <a:gd name="connsiteX1" fmla="*/ 6342729 w 6342729"/>
              <a:gd name="connsiteY1" fmla="*/ 949017 h 1888337"/>
              <a:gd name="connsiteX2" fmla="*/ 6342729 w 6342729"/>
              <a:gd name="connsiteY2" fmla="*/ 1416560 h 1888337"/>
              <a:gd name="connsiteX3" fmla="*/ 51723 w 6342729"/>
              <a:gd name="connsiteY3" fmla="*/ 1427393 h 1888337"/>
              <a:gd name="connsiteX4" fmla="*/ 0 w 6342729"/>
              <a:gd name="connsiteY4" fmla="*/ 20488 h 1888337"/>
              <a:gd name="connsiteX0" fmla="*/ 0 w 6342729"/>
              <a:gd name="connsiteY0" fmla="*/ 20488 h 1891884"/>
              <a:gd name="connsiteX1" fmla="*/ 6342729 w 6342729"/>
              <a:gd name="connsiteY1" fmla="*/ 949017 h 1891884"/>
              <a:gd name="connsiteX2" fmla="*/ 6342729 w 6342729"/>
              <a:gd name="connsiteY2" fmla="*/ 1416560 h 1891884"/>
              <a:gd name="connsiteX3" fmla="*/ 25212 w 6342729"/>
              <a:gd name="connsiteY3" fmla="*/ 1443641 h 1891884"/>
              <a:gd name="connsiteX4" fmla="*/ 0 w 6342729"/>
              <a:gd name="connsiteY4" fmla="*/ 20488 h 189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729" h="1891884">
                <a:moveTo>
                  <a:pt x="0" y="20488"/>
                </a:moveTo>
                <a:cubicBezTo>
                  <a:pt x="2091110" y="-239258"/>
                  <a:pt x="3275037" y="2077531"/>
                  <a:pt x="6342729" y="949017"/>
                </a:cubicBezTo>
                <a:lnTo>
                  <a:pt x="6342729" y="1416560"/>
                </a:lnTo>
                <a:cubicBezTo>
                  <a:pt x="3175864" y="2592365"/>
                  <a:pt x="2116322" y="1183895"/>
                  <a:pt x="25212" y="1443641"/>
                </a:cubicBezTo>
                <a:cubicBezTo>
                  <a:pt x="25212" y="1287793"/>
                  <a:pt x="0" y="176336"/>
                  <a:pt x="0" y="20488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sp>
        <p:nvSpPr>
          <p:cNvPr id="121" name="물결 35"/>
          <p:cNvSpPr/>
          <p:nvPr/>
        </p:nvSpPr>
        <p:spPr>
          <a:xfrm rot="280122">
            <a:off x="-40638" y="5917055"/>
            <a:ext cx="9162221" cy="272102"/>
          </a:xfrm>
          <a:custGeom>
            <a:avLst/>
            <a:gdLst>
              <a:gd name="connsiteX0" fmla="*/ 0 w 6273331"/>
              <a:gd name="connsiteY0" fmla="*/ 77924 h 623391"/>
              <a:gd name="connsiteX1" fmla="*/ 6273331 w 6273331"/>
              <a:gd name="connsiteY1" fmla="*/ 77924 h 623391"/>
              <a:gd name="connsiteX2" fmla="*/ 6273331 w 6273331"/>
              <a:gd name="connsiteY2" fmla="*/ 545467 h 623391"/>
              <a:gd name="connsiteX3" fmla="*/ 0 w 6273331"/>
              <a:gd name="connsiteY3" fmla="*/ 545467 h 623391"/>
              <a:gd name="connsiteX4" fmla="*/ 0 w 6273331"/>
              <a:gd name="connsiteY4" fmla="*/ 77924 h 623391"/>
              <a:gd name="connsiteX0" fmla="*/ 0 w 6273331"/>
              <a:gd name="connsiteY0" fmla="*/ 74983 h 1011970"/>
              <a:gd name="connsiteX1" fmla="*/ 6273331 w 6273331"/>
              <a:gd name="connsiteY1" fmla="*/ 74983 h 1011970"/>
              <a:gd name="connsiteX2" fmla="*/ 6273331 w 6273331"/>
              <a:gd name="connsiteY2" fmla="*/ 542526 h 1011970"/>
              <a:gd name="connsiteX3" fmla="*/ 0 w 6273331"/>
              <a:gd name="connsiteY3" fmla="*/ 542526 h 1011970"/>
              <a:gd name="connsiteX4" fmla="*/ 0 w 6273331"/>
              <a:gd name="connsiteY4" fmla="*/ 74983 h 1011970"/>
              <a:gd name="connsiteX0" fmla="*/ 0 w 6273331"/>
              <a:gd name="connsiteY0" fmla="*/ 33127 h 970114"/>
              <a:gd name="connsiteX1" fmla="*/ 6273331 w 6273331"/>
              <a:gd name="connsiteY1" fmla="*/ 33127 h 970114"/>
              <a:gd name="connsiteX2" fmla="*/ 6273331 w 6273331"/>
              <a:gd name="connsiteY2" fmla="*/ 500670 h 970114"/>
              <a:gd name="connsiteX3" fmla="*/ 0 w 6273331"/>
              <a:gd name="connsiteY3" fmla="*/ 500670 h 970114"/>
              <a:gd name="connsiteX4" fmla="*/ 0 w 6273331"/>
              <a:gd name="connsiteY4" fmla="*/ 33127 h 970114"/>
              <a:gd name="connsiteX0" fmla="*/ 5996 w 6279327"/>
              <a:gd name="connsiteY0" fmla="*/ 33127 h 1004753"/>
              <a:gd name="connsiteX1" fmla="*/ 6279327 w 6279327"/>
              <a:gd name="connsiteY1" fmla="*/ 33127 h 1004753"/>
              <a:gd name="connsiteX2" fmla="*/ 6279327 w 6279327"/>
              <a:gd name="connsiteY2" fmla="*/ 500670 h 1004753"/>
              <a:gd name="connsiteX3" fmla="*/ 0 w 6279327"/>
              <a:gd name="connsiteY3" fmla="*/ 650967 h 1004753"/>
              <a:gd name="connsiteX4" fmla="*/ 5996 w 6279327"/>
              <a:gd name="connsiteY4" fmla="*/ 33127 h 1004753"/>
              <a:gd name="connsiteX0" fmla="*/ 5996 w 6279327"/>
              <a:gd name="connsiteY0" fmla="*/ 33127 h 820415"/>
              <a:gd name="connsiteX1" fmla="*/ 6279327 w 6279327"/>
              <a:gd name="connsiteY1" fmla="*/ 33127 h 820415"/>
              <a:gd name="connsiteX2" fmla="*/ 6274237 w 6279327"/>
              <a:gd name="connsiteY2" fmla="*/ 242910 h 820415"/>
              <a:gd name="connsiteX3" fmla="*/ 0 w 6279327"/>
              <a:gd name="connsiteY3" fmla="*/ 650967 h 820415"/>
              <a:gd name="connsiteX4" fmla="*/ 5996 w 6279327"/>
              <a:gd name="connsiteY4" fmla="*/ 33127 h 820415"/>
              <a:gd name="connsiteX0" fmla="*/ 5996 w 6279327"/>
              <a:gd name="connsiteY0" fmla="*/ 33127 h 748700"/>
              <a:gd name="connsiteX1" fmla="*/ 6279327 w 6279327"/>
              <a:gd name="connsiteY1" fmla="*/ 33127 h 748700"/>
              <a:gd name="connsiteX2" fmla="*/ 6272055 w 6279327"/>
              <a:gd name="connsiteY2" fmla="*/ 132446 h 748700"/>
              <a:gd name="connsiteX3" fmla="*/ 0 w 6279327"/>
              <a:gd name="connsiteY3" fmla="*/ 650967 h 748700"/>
              <a:gd name="connsiteX4" fmla="*/ 5996 w 6279327"/>
              <a:gd name="connsiteY4" fmla="*/ 33127 h 74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9327" h="748700">
                <a:moveTo>
                  <a:pt x="5996" y="33127"/>
                </a:moveTo>
                <a:cubicBezTo>
                  <a:pt x="2097106" y="-226619"/>
                  <a:pt x="3211635" y="1161641"/>
                  <a:pt x="6279327" y="33127"/>
                </a:cubicBezTo>
                <a:lnTo>
                  <a:pt x="6272055" y="132446"/>
                </a:lnTo>
                <a:cubicBezTo>
                  <a:pt x="3105190" y="1308251"/>
                  <a:pt x="2091110" y="391221"/>
                  <a:pt x="0" y="650967"/>
                </a:cubicBezTo>
                <a:cubicBezTo>
                  <a:pt x="0" y="495119"/>
                  <a:pt x="5996" y="188975"/>
                  <a:pt x="5996" y="33127"/>
                </a:cubicBezTo>
                <a:close/>
              </a:path>
            </a:pathLst>
          </a:custGeom>
          <a:solidFill>
            <a:schemeClr val="accent6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403648" y="414894"/>
            <a:ext cx="6341531" cy="5919011"/>
            <a:chOff x="1786905" y="515391"/>
            <a:chExt cx="7400172" cy="6907118"/>
          </a:xfrm>
        </p:grpSpPr>
        <p:sp>
          <p:nvSpPr>
            <p:cNvPr id="131" name="타원 130"/>
            <p:cNvSpPr/>
            <p:nvPr/>
          </p:nvSpPr>
          <p:spPr>
            <a:xfrm>
              <a:off x="1786905" y="515391"/>
              <a:ext cx="7400172" cy="6907118"/>
            </a:xfrm>
            <a:prstGeom prst="ellipse">
              <a:avLst/>
            </a:prstGeom>
            <a:solidFill>
              <a:srgbClr val="56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946136" y="664013"/>
              <a:ext cx="7081709" cy="6609874"/>
            </a:xfrm>
            <a:prstGeom prst="ellipse">
              <a:avLst/>
            </a:prstGeom>
            <a:solidFill>
              <a:schemeClr val="bg1"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2202617" y="2305760"/>
            <a:ext cx="4982440" cy="2137278"/>
          </a:xfrm>
          <a:prstGeom prst="rect">
            <a:avLst/>
          </a:prstGeom>
          <a:noFill/>
        </p:spPr>
        <p:txBody>
          <a:bodyPr wrap="none" lIns="104927" tIns="52464" rIns="104927" bIns="52464" rtlCol="0">
            <a:spAutoFit/>
          </a:bodyPr>
          <a:lstStyle/>
          <a:p>
            <a:r>
              <a:rPr lang="en-US" altLang="ko-KR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3. </a:t>
            </a:r>
            <a:r>
              <a:rPr lang="ko-KR" altLang="en-US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지원내용</a:t>
            </a:r>
            <a:endParaRPr lang="en-US" altLang="ko-KR" sz="6600" b="1" spc="-300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  <a:p>
            <a:r>
              <a:rPr lang="ko-KR" altLang="en-US" sz="6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</a:rPr>
              <a:t>   및 의무사항</a:t>
            </a:r>
            <a:endParaRPr lang="en-US" altLang="ko-KR" sz="6600" b="1" spc="-300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pic>
        <p:nvPicPr>
          <p:cNvPr id="126" name="그림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58"/>
            <a:ext cx="1768752" cy="551900"/>
          </a:xfrm>
          <a:prstGeom prst="rect">
            <a:avLst/>
          </a:prstGeom>
        </p:spPr>
      </p:pic>
      <p:pic>
        <p:nvPicPr>
          <p:cNvPr id="127" name="Picture 3" descr="C:\Users\p_wowns\Desktop\B_01_004\캐치프레이즈 블루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01" y="98158"/>
            <a:ext cx="1855887" cy="4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1714</Words>
  <Application>Microsoft Office PowerPoint</Application>
  <PresentationFormat>화면 슬라이드 쇼(4:3)</PresentationFormat>
  <Paragraphs>325</Paragraphs>
  <Slides>31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8" baseType="lpstr">
      <vt:lpstr>굴림</vt:lpstr>
      <vt:lpstr>Arial</vt:lpstr>
      <vt:lpstr>Arial Unicode MS</vt:lpstr>
      <vt:lpstr>함초롬돋움</vt:lpstr>
      <vt:lpstr>맑은 고딕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kosaf</dc:creator>
  <cp:lastModifiedBy>kosaf</cp:lastModifiedBy>
  <cp:revision>108</cp:revision>
  <cp:lastPrinted>2017-03-17T09:07:08Z</cp:lastPrinted>
  <dcterms:created xsi:type="dcterms:W3CDTF">2015-12-03T04:06:51Z</dcterms:created>
  <dcterms:modified xsi:type="dcterms:W3CDTF">2018-03-05T06:01:13Z</dcterms:modified>
</cp:coreProperties>
</file>