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83" r:id="rId3"/>
    <p:sldId id="291" r:id="rId4"/>
    <p:sldId id="289" r:id="rId5"/>
    <p:sldId id="284" r:id="rId6"/>
    <p:sldId id="285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8" r:id="rId15"/>
    <p:sldId id="286" r:id="rId16"/>
    <p:sldId id="281" r:id="rId17"/>
    <p:sldId id="272" r:id="rId18"/>
    <p:sldId id="274" r:id="rId19"/>
    <p:sldId id="276" r:id="rId20"/>
    <p:sldId id="277" r:id="rId21"/>
    <p:sldId id="278" r:id="rId22"/>
    <p:sldId id="287" r:id="rId23"/>
    <p:sldId id="280" r:id="rId24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3" autoAdjust="0"/>
    <p:restoredTop sz="94660"/>
  </p:normalViewPr>
  <p:slideViewPr>
    <p:cSldViewPr>
      <p:cViewPr>
        <p:scale>
          <a:sx n="100" d="100"/>
          <a:sy n="100" d="100"/>
        </p:scale>
        <p:origin x="-191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F4F09-B563-4388-B04C-F7C9AF3F499C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314E9-B40C-4152-A22C-AF1ED406C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21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01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7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78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26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9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7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85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03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95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10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08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FE17-0413-4782-99FF-D445B1A57D15}" type="datetimeFigureOut">
              <a:rPr lang="ko-KR" altLang="en-US" smtClean="0"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6D31-8CE2-4E67-8513-4D8EC990C5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4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osaf.go.kr/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osaf.go.kr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osaf.go.kr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osaf.go.kr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ppt_png\666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istrator\Desktop\ppt_png\666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Administrator\Desktop\ppt_png\666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9" y="102940"/>
            <a:ext cx="1316037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411760" y="1484784"/>
            <a:ext cx="6480720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>
              <a:lnSpc>
                <a:spcPct val="130000"/>
              </a:lnSpc>
            </a:pP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2016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년도 </a:t>
            </a:r>
            <a:r>
              <a:rPr lang="en-US" altLang="ko-KR" sz="2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ea"/>
              </a:rPr>
              <a:t>1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학기 사랑드림장학금</a:t>
            </a: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(</a:t>
            </a:r>
            <a:r>
              <a:rPr lang="ko-KR" altLang="en-US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신규</a:t>
            </a:r>
            <a:r>
              <a:rPr lang="en-US" altLang="ko-KR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) </a:t>
            </a:r>
          </a:p>
          <a:p>
            <a:pPr lvl="1">
              <a:lnSpc>
                <a:spcPct val="130000"/>
              </a:lnSpc>
            </a:pPr>
            <a:endParaRPr lang="en-US" altLang="ko-KR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ea"/>
            </a:endParaRPr>
          </a:p>
          <a:p>
            <a:pPr lvl="1" algn="r">
              <a:lnSpc>
                <a:spcPct val="130000"/>
              </a:lnSpc>
            </a:pPr>
            <a:r>
              <a:rPr lang="ko-KR" alt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학생 신청 매뉴얼</a:t>
            </a:r>
            <a:endParaRPr lang="en-US" altLang="ko-K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48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4" y="1052736"/>
            <a:ext cx="7664914" cy="523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신청자격 선택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(02.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개인정보 입력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)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7" y="6207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신청자격 및 </a:t>
            </a:r>
            <a:r>
              <a:rPr lang="ko-KR" altLang="en-US" sz="1200" b="1" dirty="0" err="1" smtClean="0"/>
              <a:t>기부처</a:t>
            </a:r>
            <a:r>
              <a:rPr lang="ko-KR" altLang="en-US" sz="1200" b="1" dirty="0" smtClean="0"/>
              <a:t> 선택하기</a:t>
            </a:r>
            <a:r>
              <a:rPr lang="en-US" altLang="ko-KR" sz="1200" b="1" dirty="0" smtClean="0"/>
              <a:t>    </a:t>
            </a:r>
          </a:p>
          <a:p>
            <a:r>
              <a:rPr lang="en-US" altLang="ko-KR" sz="1200" dirty="0" smtClean="0"/>
              <a:t>   - ‘</a:t>
            </a:r>
            <a:r>
              <a:rPr lang="ko-KR" altLang="en-US" sz="1200" dirty="0" smtClean="0"/>
              <a:t>신청자격 확인하기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참고</a:t>
            </a:r>
            <a:endParaRPr lang="en-US" altLang="ko-KR" sz="1200" dirty="0" smtClean="0"/>
          </a:p>
        </p:txBody>
      </p:sp>
      <p:sp>
        <p:nvSpPr>
          <p:cNvPr id="12" name="직사각형 11"/>
          <p:cNvSpPr/>
          <p:nvPr/>
        </p:nvSpPr>
        <p:spPr>
          <a:xfrm>
            <a:off x="2627784" y="3429000"/>
            <a:ext cx="5832648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4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가족정보 입력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(</a:t>
            </a:r>
            <a:r>
              <a:rPr lang="en-US" altLang="ko-KR" sz="2000" spc="-150" dirty="0">
                <a:solidFill>
                  <a:srgbClr val="58585B"/>
                </a:solidFill>
                <a:latin typeface="+mj-ea"/>
              </a:rPr>
              <a:t>02. </a:t>
            </a:r>
            <a:r>
              <a:rPr lang="ko-KR" altLang="en-US" sz="2000" spc="-150" dirty="0">
                <a:solidFill>
                  <a:srgbClr val="58585B"/>
                </a:solidFill>
                <a:latin typeface="+mj-ea"/>
              </a:rPr>
              <a:t>개인정보 입력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)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64780" y="990556"/>
            <a:ext cx="1224136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1)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미혼 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64780" y="3835500"/>
            <a:ext cx="1224136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2)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기혼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38468" y="6846982"/>
            <a:ext cx="2133600" cy="365125"/>
          </a:xfrm>
        </p:spPr>
        <p:txBody>
          <a:bodyPr/>
          <a:lstStyle/>
          <a:p>
            <a:fld id="{9E1111C5-6CB1-4671-A25D-5F364C3FB1F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002030"/>
            <a:ext cx="4833259" cy="257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850305"/>
            <a:ext cx="4833259" cy="188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49" y="5838363"/>
            <a:ext cx="914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가족정보 입력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    -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미혼</a:t>
            </a:r>
            <a:r>
              <a:rPr lang="ko-KR" altLang="en-US" sz="1200" b="1" dirty="0" smtClean="0"/>
              <a:t>의 경우 부모의 정보를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기혼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배우자 생존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200" b="1" dirty="0" smtClean="0"/>
              <a:t>의 경우 배우자의 정보를 입력</a:t>
            </a:r>
            <a:endParaRPr lang="en-US" altLang="ko-KR" sz="1200" b="1" dirty="0" smtClean="0"/>
          </a:p>
          <a:p>
            <a:r>
              <a:rPr lang="en-US" altLang="ko-KR" sz="1200" b="1" dirty="0" smtClean="0">
                <a:solidFill>
                  <a:srgbClr val="C00000"/>
                </a:solidFill>
              </a:rPr>
              <a:t>     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국가장학금 신청자는 가족정보가 입력되어 있음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C00000"/>
                </a:solidFill>
              </a:rPr>
              <a:t>    </a:t>
            </a:r>
            <a:r>
              <a:rPr lang="en-US" altLang="ko-KR" sz="1200" b="1" dirty="0" smtClean="0"/>
              <a:t>- </a:t>
            </a:r>
            <a:r>
              <a:rPr lang="ko-KR" altLang="en-US" sz="1200" b="1" dirty="0" smtClean="0"/>
              <a:t>가족 성명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주민번호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연락처 입력 시 정확한 정보를 입력하여 심사지연 등 불이익 방지</a:t>
            </a:r>
            <a:endParaRPr lang="en-US" altLang="ko-KR" sz="1200" b="1" dirty="0" smtClean="0"/>
          </a:p>
        </p:txBody>
      </p:sp>
      <p:sp>
        <p:nvSpPr>
          <p:cNvPr id="26" name="직사각형 25"/>
          <p:cNvSpPr/>
          <p:nvPr/>
        </p:nvSpPr>
        <p:spPr>
          <a:xfrm>
            <a:off x="2915816" y="983368"/>
            <a:ext cx="432048" cy="223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284240" y="3857069"/>
            <a:ext cx="432048" cy="223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995936" y="1330987"/>
            <a:ext cx="1080120" cy="223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995936" y="4230224"/>
            <a:ext cx="1080120" cy="223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개인정보 및 계좌정보 입력</a:t>
            </a:r>
            <a:r>
              <a:rPr lang="en-US" altLang="ko-KR" sz="2000" spc="-150" dirty="0">
                <a:solidFill>
                  <a:srgbClr val="58585B"/>
                </a:solidFill>
                <a:latin typeface="+mj-ea"/>
              </a:rPr>
              <a:t>(02. </a:t>
            </a:r>
            <a:r>
              <a:rPr lang="ko-KR" altLang="en-US" sz="2000" spc="-150" dirty="0">
                <a:solidFill>
                  <a:srgbClr val="58585B"/>
                </a:solidFill>
                <a:latin typeface="+mj-ea"/>
              </a:rPr>
              <a:t>개인정보 입력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)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" y="5838363"/>
            <a:ext cx="914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형제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자매 명수 및 본인의 서열을 입력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기혼자는 자녀 명수</a:t>
            </a:r>
            <a:r>
              <a:rPr lang="en-US" altLang="ko-KR" sz="1200" b="1" dirty="0" smtClean="0"/>
              <a:t>)</a:t>
            </a:r>
          </a:p>
          <a:p>
            <a:r>
              <a:rPr lang="ko-KR" altLang="en-US" sz="1200" b="1" dirty="0" smtClean="0"/>
              <a:t>○ 장애인</a:t>
            </a:r>
            <a:r>
              <a:rPr lang="en-US" altLang="ko-KR" sz="1200" b="1" dirty="0" smtClean="0"/>
              <a:t>, </a:t>
            </a:r>
            <a:r>
              <a:rPr lang="ko-KR" altLang="en-US" sz="1200" b="1" dirty="0" err="1" smtClean="0"/>
              <a:t>기초생활수급자</a:t>
            </a:r>
            <a:r>
              <a:rPr lang="ko-KR" altLang="en-US" sz="1200" b="1" dirty="0" smtClean="0"/>
              <a:t> 및 </a:t>
            </a:r>
            <a:r>
              <a:rPr lang="ko-KR" altLang="en-US" sz="1200" b="1" dirty="0" err="1" smtClean="0"/>
              <a:t>차상위계층여부</a:t>
            </a:r>
            <a:r>
              <a:rPr lang="ko-KR" altLang="en-US" sz="1200" b="1" dirty="0" smtClean="0"/>
              <a:t> 선택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     - </a:t>
            </a:r>
            <a:r>
              <a:rPr lang="ko-KR" altLang="en-US" sz="1200" b="1" dirty="0" smtClean="0"/>
              <a:t>신청완료 후 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사이버창구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→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서류제출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→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서류제출현황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에서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서류제출대상여부 확인 후 선택서류 제출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ko-KR" altLang="en-US" sz="1200" b="1" dirty="0" smtClean="0"/>
              <a:t>○ 계좌정보 입력 후 확인버튼 클릭</a:t>
            </a:r>
            <a:endParaRPr lang="en-US" altLang="ko-KR" sz="1200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42" y="1052736"/>
            <a:ext cx="6624215" cy="447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804248" y="5157191"/>
            <a:ext cx="504056" cy="371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3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61184"/>
            <a:ext cx="4680520" cy="254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latin typeface="+mj-ea"/>
              </a:rPr>
              <a:t>: </a:t>
            </a:r>
            <a:r>
              <a:rPr lang="ko-KR" altLang="en-US" sz="2000" spc="-150" dirty="0" smtClean="0">
                <a:latin typeface="+mj-ea"/>
              </a:rPr>
              <a:t>개인정보 및 계좌정보 입력</a:t>
            </a:r>
            <a:r>
              <a:rPr lang="en-US" altLang="ko-KR" sz="2000" spc="-150" dirty="0">
                <a:latin typeface="+mj-ea"/>
              </a:rPr>
              <a:t>(02. </a:t>
            </a:r>
            <a:r>
              <a:rPr lang="ko-KR" altLang="en-US" sz="2000" spc="-150" dirty="0">
                <a:latin typeface="+mj-ea"/>
              </a:rPr>
              <a:t>개인정보 입력</a:t>
            </a:r>
            <a:r>
              <a:rPr lang="en-US" altLang="ko-KR" sz="2000" spc="-150" dirty="0" smtClean="0">
                <a:latin typeface="+mj-ea"/>
              </a:rPr>
              <a:t>)</a:t>
            </a:r>
            <a:endParaRPr lang="ko-KR" altLang="en-US" sz="2000" spc="-150" dirty="0">
              <a:latin typeface="+mj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67744" y="980728"/>
            <a:ext cx="4680520" cy="247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2" y="6207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학교정보 입력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장학금 </a:t>
            </a:r>
            <a:r>
              <a:rPr lang="ko-KR" altLang="en-US" sz="1200" b="1" dirty="0" err="1" smtClean="0"/>
              <a:t>기부처별로</a:t>
            </a:r>
            <a:r>
              <a:rPr lang="ko-KR" altLang="en-US" sz="1200" b="1" dirty="0" smtClean="0"/>
              <a:t> 신청 가능 대학이 다르므로 신청 자격 확인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○ 개별서류 제출 </a:t>
            </a:r>
            <a:r>
              <a:rPr lang="en-US" altLang="ko-KR" sz="1200" b="1" dirty="0" smtClean="0"/>
              <a:t>: </a:t>
            </a:r>
            <a:r>
              <a:rPr lang="ko-KR" altLang="en-US" sz="1200" b="1" dirty="0" err="1" smtClean="0"/>
              <a:t>기부처별</a:t>
            </a:r>
            <a:r>
              <a:rPr lang="ko-KR" altLang="en-US" sz="1200" b="1" dirty="0" smtClean="0"/>
              <a:t> 해당 개별서류 제출 확인</a:t>
            </a:r>
            <a:endParaRPr lang="en-US" altLang="ko-KR" sz="1200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2267744" y="2314196"/>
            <a:ext cx="504056" cy="185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211960" y="3376042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001064" y="3923253"/>
            <a:ext cx="1155306" cy="225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301460" y="5650636"/>
            <a:ext cx="324476" cy="225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동의 후 신청완료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(</a:t>
            </a:r>
            <a:r>
              <a:rPr lang="en-US" altLang="ko-KR" sz="2000" spc="-150" dirty="0">
                <a:solidFill>
                  <a:srgbClr val="58585B"/>
                </a:solidFill>
                <a:latin typeface="+mj-ea"/>
              </a:rPr>
              <a:t>04. </a:t>
            </a:r>
            <a:r>
              <a:rPr lang="ko-KR" altLang="en-US" sz="2000" spc="-150" dirty="0">
                <a:solidFill>
                  <a:srgbClr val="58585B"/>
                </a:solidFill>
                <a:latin typeface="+mj-ea"/>
              </a:rPr>
              <a:t>신청정보 확인</a:t>
            </a:r>
            <a:r>
              <a:rPr lang="en-US" altLang="ko-KR" sz="2000" spc="-150" dirty="0">
                <a:solidFill>
                  <a:srgbClr val="58585B"/>
                </a:solidFill>
                <a:latin typeface="+mj-ea"/>
              </a:rPr>
              <a:t>)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9775"/>
            <a:ext cx="76485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77" y="6207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개인정보 제공동의 및 조회동의서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금융정보동의 제공동의서</a:t>
            </a:r>
            <a:r>
              <a:rPr lang="en-US" altLang="ko-KR" sz="1200" b="1" dirty="0" smtClean="0"/>
              <a:t>, </a:t>
            </a:r>
            <a:r>
              <a:rPr lang="ko-KR" altLang="en-US" sz="1200" b="1" dirty="0" err="1" smtClean="0"/>
              <a:t>소득분위</a:t>
            </a:r>
            <a:r>
              <a:rPr lang="ko-KR" altLang="en-US" sz="1200" b="1" dirty="0" smtClean="0"/>
              <a:t> 산정 동의서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사랑드림장학금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에 동의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○ 확인버튼 클릭 및 공인인증서 본인 인증 후 장학금 신청 완료</a:t>
            </a:r>
            <a:endParaRPr lang="en-US" altLang="ko-KR" sz="1200" b="1" dirty="0" smtClean="0"/>
          </a:p>
        </p:txBody>
      </p:sp>
      <p:sp>
        <p:nvSpPr>
          <p:cNvPr id="12" name="직사각형 11"/>
          <p:cNvSpPr/>
          <p:nvPr/>
        </p:nvSpPr>
        <p:spPr>
          <a:xfrm>
            <a:off x="6982948" y="499451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012160" y="1988840"/>
            <a:ext cx="1152128" cy="185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021626" y="4467222"/>
            <a:ext cx="1152128" cy="185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021626" y="3231716"/>
            <a:ext cx="1152128" cy="185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2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63166"/>
            <a:ext cx="76771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latin typeface="+mj-ea"/>
              </a:rPr>
              <a:t>: </a:t>
            </a:r>
            <a:r>
              <a:rPr lang="ko-KR" altLang="en-US" sz="2000" spc="-150" dirty="0" smtClean="0">
                <a:latin typeface="+mj-ea"/>
              </a:rPr>
              <a:t>사랑드림장학금 </a:t>
            </a:r>
            <a:r>
              <a:rPr lang="ko-KR" altLang="en-US" sz="2000" spc="-150" dirty="0" err="1" smtClean="0">
                <a:latin typeface="+mj-ea"/>
              </a:rPr>
              <a:t>소득분위산정</a:t>
            </a:r>
            <a:r>
              <a:rPr lang="ko-KR" altLang="en-US" sz="2000" spc="-150" dirty="0" smtClean="0">
                <a:latin typeface="+mj-ea"/>
              </a:rPr>
              <a:t> 동의서 동의</a:t>
            </a:r>
            <a:endParaRPr lang="ko-KR" altLang="en-US" sz="2000" spc="-150" dirty="0">
              <a:latin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7" y="6023029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사랑드림장학금 </a:t>
            </a:r>
            <a:r>
              <a:rPr lang="ko-KR" altLang="en-US" sz="1200" b="1" dirty="0" err="1" smtClean="0"/>
              <a:t>소득분위산정</a:t>
            </a:r>
            <a:r>
              <a:rPr lang="ko-KR" altLang="en-US" sz="1200" b="1" dirty="0" smtClean="0"/>
              <a:t> 동의서 내용 확인</a:t>
            </a:r>
            <a:endParaRPr lang="en-US" altLang="ko-KR" sz="1200" b="1" dirty="0" smtClean="0"/>
          </a:p>
          <a:p>
            <a:r>
              <a:rPr lang="en-US" altLang="ko-KR" sz="1200" b="1" dirty="0"/>
              <a:t> </a:t>
            </a:r>
            <a:r>
              <a:rPr lang="en-US" altLang="ko-KR" sz="1200" b="1" dirty="0" smtClean="0"/>
              <a:t>  - </a:t>
            </a:r>
            <a:r>
              <a:rPr lang="ko-KR" altLang="en-US" sz="1200" b="1" dirty="0" smtClean="0"/>
              <a:t>사랑드림장학금은 선발일정을 고려하여 장학생 선발 심사 마감일 현재 기준으로 </a:t>
            </a:r>
            <a:r>
              <a:rPr lang="ko-KR" altLang="en-US" sz="1200" b="1" dirty="0" err="1" smtClean="0"/>
              <a:t>소득분위</a:t>
            </a:r>
            <a:r>
              <a:rPr lang="ko-KR" altLang="en-US" sz="1200" b="1" dirty="0" smtClean="0"/>
              <a:t> 적용</a:t>
            </a:r>
            <a:endParaRPr lang="en-US" altLang="ko-KR" sz="1200" b="1" dirty="0" smtClean="0"/>
          </a:p>
          <a:p>
            <a:r>
              <a:rPr lang="en-US" altLang="ko-KR" sz="1200" b="1" dirty="0"/>
              <a:t> </a:t>
            </a:r>
            <a:r>
              <a:rPr lang="en-US" altLang="ko-KR" sz="1200" b="1" dirty="0" smtClean="0"/>
              <a:t>  - </a:t>
            </a:r>
            <a:r>
              <a:rPr lang="ko-KR" altLang="en-US" sz="1200" b="1" dirty="0" smtClean="0"/>
              <a:t>정확한 정보 입력 및 서류 제출 기한 준수</a:t>
            </a:r>
            <a:endParaRPr lang="en-US" altLang="ko-KR" sz="1200" b="1" dirty="0" smtClean="0"/>
          </a:p>
        </p:txBody>
      </p:sp>
      <p:sp>
        <p:nvSpPr>
          <p:cNvPr id="12" name="직사각형 11"/>
          <p:cNvSpPr/>
          <p:nvPr/>
        </p:nvSpPr>
        <p:spPr>
          <a:xfrm>
            <a:off x="4182709" y="4797152"/>
            <a:ext cx="82133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453733" y="3647858"/>
            <a:ext cx="158417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3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81374"/>
            <a:ext cx="5224797" cy="500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latin typeface="+mj-ea"/>
              </a:rPr>
              <a:t>: </a:t>
            </a:r>
            <a:r>
              <a:rPr lang="ko-KR" altLang="en-US" sz="2000" spc="-150" dirty="0" smtClean="0">
                <a:latin typeface="+mj-ea"/>
              </a:rPr>
              <a:t>장학금 신청 완료</a:t>
            </a:r>
            <a:endParaRPr lang="ko-KR" altLang="en-US" sz="2000" spc="-150" dirty="0">
              <a:latin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7" y="6397350"/>
            <a:ext cx="91440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장학금 신청 완료</a:t>
            </a:r>
            <a:endParaRPr lang="en-US" altLang="ko-KR" sz="1200" b="1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3851920" y="3429000"/>
            <a:ext cx="201622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2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6" y="1004689"/>
            <a:ext cx="8047871" cy="485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신청내용 확인 및 수정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7" y="6390659"/>
            <a:ext cx="91440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신청내용 확인 및 수정 </a:t>
            </a:r>
            <a:r>
              <a:rPr lang="en-US" altLang="ko-KR" sz="1200" b="1" dirty="0" smtClean="0"/>
              <a:t>: [</a:t>
            </a:r>
            <a:r>
              <a:rPr lang="ko-KR" altLang="en-US" sz="1200" b="1" dirty="0" smtClean="0"/>
              <a:t>사이버창구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→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장학금 관리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→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신청현황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에서 신청내용 확인 및 수정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취소 가능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하단 버튼</a:t>
            </a:r>
            <a:r>
              <a:rPr lang="en-US" altLang="ko-KR" sz="1200" b="1" dirty="0" smtClean="0"/>
              <a:t>)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996037" y="1080729"/>
            <a:ext cx="7560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90258" y="4230419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15612" y="4869160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6" y="6024905"/>
            <a:ext cx="6119639" cy="33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서류제출 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7" y="6207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서류제출대상자 확인</a:t>
            </a:r>
            <a:endParaRPr lang="en-US" altLang="ko-KR" sz="1200" b="1" dirty="0" smtClean="0"/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홈페이지 서류제출 </a:t>
            </a:r>
            <a:r>
              <a:rPr lang="en-US" altLang="ko-KR" sz="1200" b="1" dirty="0" smtClean="0"/>
              <a:t>: [</a:t>
            </a:r>
            <a:r>
              <a:rPr lang="ko-KR" altLang="en-US" sz="1200" b="1" dirty="0" smtClean="0"/>
              <a:t>사이버창구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→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서류제출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→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서류제출현황</a:t>
            </a:r>
            <a:r>
              <a:rPr lang="en-US" altLang="ko-KR" sz="1200" b="1" dirty="0" smtClean="0"/>
              <a:t>] </a:t>
            </a:r>
            <a:r>
              <a:rPr lang="ko-KR" altLang="en-US" sz="1200" b="1" dirty="0" smtClean="0"/>
              <a:t>우측 하단 </a:t>
            </a:r>
            <a:r>
              <a:rPr lang="en-US" altLang="ko-KR" sz="1200" b="1" dirty="0" smtClean="0"/>
              <a:t>“</a:t>
            </a:r>
            <a:r>
              <a:rPr lang="ko-KR" altLang="en-US" sz="1200" b="1" dirty="0" smtClean="0"/>
              <a:t>서류제출</a:t>
            </a:r>
            <a:r>
              <a:rPr lang="en-US" altLang="ko-KR" sz="1200" b="1" dirty="0" smtClean="0"/>
              <a:t>” </a:t>
            </a:r>
            <a:r>
              <a:rPr lang="ko-KR" altLang="en-US" sz="1200" b="1" dirty="0" smtClean="0"/>
              <a:t>클릭 후 해당 서류 파일 업로드</a:t>
            </a:r>
            <a:endParaRPr lang="en-US" altLang="ko-KR" sz="1200" b="1" dirty="0" smtClean="0"/>
          </a:p>
        </p:txBody>
      </p:sp>
      <p:grpSp>
        <p:nvGrpSpPr>
          <p:cNvPr id="32" name="그룹 31"/>
          <p:cNvGrpSpPr/>
          <p:nvPr/>
        </p:nvGrpSpPr>
        <p:grpSpPr>
          <a:xfrm>
            <a:off x="324161" y="1227537"/>
            <a:ext cx="8294362" cy="4631073"/>
            <a:chOff x="324161" y="889291"/>
            <a:chExt cx="8294362" cy="4631073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61" y="889291"/>
              <a:ext cx="8294362" cy="4631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직사각형 33"/>
            <p:cNvSpPr/>
            <p:nvPr/>
          </p:nvSpPr>
          <p:spPr>
            <a:xfrm>
              <a:off x="6228184" y="5113177"/>
              <a:ext cx="432048" cy="2451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734029" y="2934275"/>
              <a:ext cx="576064" cy="2451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660232" y="1988840"/>
              <a:ext cx="67785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355976" y="1988840"/>
              <a:ext cx="67785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6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ppt_png\666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istrator\Desktop\ppt_png\666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Administrator\Desktop\ppt_png\666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9" y="102940"/>
            <a:ext cx="1316037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635896" y="1664338"/>
            <a:ext cx="5112568" cy="97257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>
              <a:lnSpc>
                <a:spcPct val="130000"/>
              </a:lnSpc>
            </a:pPr>
            <a:r>
              <a:rPr lang="ko-KR" altLang="en-US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ea"/>
              </a:rPr>
              <a:t>가구원</a:t>
            </a:r>
            <a:r>
              <a:rPr lang="ko-KR" altLang="en-US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ea"/>
              </a:rPr>
              <a:t>동의 절차</a:t>
            </a:r>
            <a:endParaRPr lang="en-US" altLang="ko-K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0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7036" y="173427"/>
            <a:ext cx="8339419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사랑드림장학금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(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신규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)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신청자격 확인하기</a:t>
            </a:r>
            <a:endParaRPr lang="ko-KR" altLang="en-US" sz="2000" spc="-150" dirty="0">
              <a:solidFill>
                <a:srgbClr val="58585B"/>
              </a:solidFill>
              <a:latin typeface="+mj-ea"/>
              <a:ea typeface="+mj-ea"/>
            </a:endParaRPr>
          </a:p>
        </p:txBody>
      </p:sp>
      <p:sp>
        <p:nvSpPr>
          <p:cNvPr id="1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1111C5-6CB1-4671-A25D-5F364C3FB1FA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2" y="6207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고객 상담센터 </a:t>
            </a:r>
            <a:r>
              <a:rPr lang="en-US" altLang="ko-KR" sz="1200" b="1" dirty="0" smtClean="0"/>
              <a:t>: 1599-2290</a:t>
            </a:r>
            <a:endParaRPr lang="ko-KR" altLang="en-US" sz="1200" b="1" dirty="0" smtClean="0"/>
          </a:p>
          <a:p>
            <a:r>
              <a:rPr lang="ko-KR" altLang="en-US" sz="1200" dirty="0" smtClean="0"/>
              <a:t>○ 사랑드림장학금은 신청 자격을 확인하여 </a:t>
            </a:r>
            <a:r>
              <a:rPr lang="ko-KR" altLang="en-US" sz="1200" b="1" dirty="0" err="1" smtClean="0"/>
              <a:t>기부처별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1</a:t>
            </a:r>
            <a:r>
              <a:rPr lang="ko-KR" altLang="en-US" sz="1200" b="1" dirty="0" smtClean="0"/>
              <a:t>개만 신청</a:t>
            </a:r>
            <a:endParaRPr lang="en-US" altLang="ko-KR" sz="1200" b="1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98324"/>
              </p:ext>
            </p:extLst>
          </p:nvPr>
        </p:nvGraphicFramePr>
        <p:xfrm>
          <a:off x="446855" y="1052736"/>
          <a:ext cx="8013579" cy="5038110"/>
        </p:xfrm>
        <a:graphic>
          <a:graphicData uri="http://schemas.openxmlformats.org/drawingml/2006/table">
            <a:tbl>
              <a:tblPr/>
              <a:tblGrid>
                <a:gridCol w="1061840"/>
                <a:gridCol w="1402357"/>
                <a:gridCol w="5549382"/>
              </a:tblGrid>
              <a:tr h="0"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 유형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기부처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자격 상세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생활비지원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</a:t>
                      </a:r>
                      <a:r>
                        <a:rPr 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LPG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국내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 및 전문 대학교 재학생으로 잔여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학기 이상인 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법인택시 또는 개인택시기사 가정의 </a:t>
                      </a:r>
                      <a:r>
                        <a:rPr lang="ko-KR" altLang="en-US" sz="1100" b="1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자녀</a:t>
                      </a:r>
                      <a:endParaRPr lang="en-US" altLang="ko-KR" sz="1100" b="1" kern="0" spc="-6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※ </a:t>
                      </a:r>
                      <a:r>
                        <a:rPr lang="ko-KR" altLang="en-US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사랑드림장학금</a:t>
                      </a:r>
                      <a:r>
                        <a:rPr lang="en-US" altLang="ko-KR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</a:t>
                      </a:r>
                      <a:r>
                        <a:rPr lang="en-US" altLang="ko-KR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LPG</a:t>
                      </a:r>
                      <a:r>
                        <a:rPr lang="ko-KR" altLang="en-US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협회</a:t>
                      </a:r>
                      <a:r>
                        <a:rPr lang="en-US" altLang="ko-KR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50" b="0" kern="0" spc="-6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기수혜자는</a:t>
                      </a:r>
                      <a:r>
                        <a:rPr lang="ko-KR" altLang="en-US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선발에서 제외</a:t>
                      </a:r>
                      <a:endParaRPr lang="en-US" altLang="ko-KR" sz="1050" b="0" kern="0" spc="-6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※ </a:t>
                      </a:r>
                      <a:r>
                        <a:rPr lang="ko-KR" altLang="en-US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택시운전경력은 </a:t>
                      </a:r>
                      <a:r>
                        <a:rPr lang="en-US" altLang="ko-KR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50" b="0" kern="0" spc="-6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이상이어야 함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신임경찰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국내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 및 전문 대학교 재학생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 관련 학과 재학 중인 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한국화웨이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763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국내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 대학교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 이상인 재학생으로 잔여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학기 이상인 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IT‧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 관련 공학계열 전공자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세계한인회장단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8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국내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 및 전문 대학교 재학생으로 잔여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학기 이상인 자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4986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다문화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북한이탈주민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장애인가정의 자녀 또는 본인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한국투자공사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국내 </a:t>
                      </a:r>
                      <a:r>
                        <a:rPr lang="en-US" altLang="ko-KR" sz="11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 및 전문 대학교에 입학하는 신입생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ko-KR" altLang="en-US" sz="11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아동복지시설</a:t>
                      </a:r>
                      <a:r>
                        <a:rPr lang="en-US" altLang="ko-KR" sz="11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가정위탁</a:t>
                      </a:r>
                      <a:r>
                        <a:rPr lang="en-US" altLang="ko-KR" sz="11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보호종결 및 연장보호 중인 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등록금지원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구찌코리아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952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국내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 대학교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2,3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 재학생으로 잔여 </a:t>
                      </a:r>
                      <a:r>
                        <a:rPr lang="en-US" altLang="ko-KR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학기 이상인 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패션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의류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의상</a:t>
                      </a:r>
                      <a:r>
                        <a:rPr lang="en-US" altLang="ko-KR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섬유 관련 패션계열 전공자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실기평가가 가능한 재학생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둔남장학금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ko-KR" altLang="en-US" sz="1100" b="1" kern="0" spc="-6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동서울대학교 재학생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3335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넥슨코리아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8636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en-US" altLang="ko-KR" sz="11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</a:t>
                      </a:r>
                      <a:r>
                        <a:rPr lang="ko-KR" altLang="en-US" sz="11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 </a:t>
                      </a:r>
                      <a:r>
                        <a:rPr lang="en-US" altLang="ko-KR" sz="11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1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선정된 고등학생 중 국내 </a:t>
                      </a:r>
                      <a:r>
                        <a:rPr lang="en-US" altLang="ko-KR" sz="11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 및 전문 대학교 신입생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33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 </a:t>
                      </a:r>
                      <a:r>
                        <a:rPr lang="ko-KR" altLang="en-US" sz="1100" b="1" kern="0" spc="-9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세월호</a:t>
                      </a:r>
                      <a:r>
                        <a:rPr lang="ko-KR" altLang="en-US" sz="1100" b="1" kern="0" spc="-9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유가족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6913" marR="56913" marT="15735" marB="1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1" y="1008113"/>
            <a:ext cx="7565820" cy="47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err="1" smtClean="0">
                <a:solidFill>
                  <a:srgbClr val="58585B"/>
                </a:solidFill>
                <a:latin typeface="+mj-ea"/>
              </a:rPr>
              <a:t>가구원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 동의 절차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한국장학재단 홈페이지 접속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(www.kosaf.go.kr)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77" y="5838363"/>
            <a:ext cx="914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○ 기존에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가구원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동의를 한적이 있는 경우 할 필요 없음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가구원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변동이 있는 경우는 변동된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가구원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동의 필요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한국장학재단 홈페이지</a:t>
            </a:r>
            <a:r>
              <a:rPr lang="en-US" altLang="ko-KR" sz="1200" b="1" dirty="0" smtClean="0"/>
              <a:t>(</a:t>
            </a:r>
            <a:r>
              <a:rPr lang="en-US" altLang="ko-KR" sz="1200" b="1" dirty="0" smtClean="0">
                <a:hlinkClick r:id="rId5"/>
              </a:rPr>
              <a:t>www.kosaf.go.kr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/>
              <a:t>접속 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○ </a:t>
            </a:r>
            <a:r>
              <a:rPr lang="en-US" altLang="ko-KR" sz="1200" b="1" dirty="0" smtClean="0"/>
              <a:t>[</a:t>
            </a:r>
            <a:r>
              <a:rPr lang="ko-KR" altLang="en-US" sz="1200" b="1" dirty="0" err="1" smtClean="0"/>
              <a:t>가구원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부모 또는 배우자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/>
              <a:t>동의 현황 조회</a:t>
            </a:r>
            <a:r>
              <a:rPr lang="en-US" altLang="ko-KR" sz="1200" b="1" dirty="0" smtClean="0"/>
              <a:t>] </a:t>
            </a:r>
            <a:r>
              <a:rPr lang="ko-KR" altLang="en-US" sz="1200" b="1" dirty="0" smtClean="0"/>
              <a:t>클릭</a:t>
            </a:r>
            <a:endParaRPr lang="en-US" altLang="ko-KR" sz="1200" b="1" dirty="0" smtClean="0"/>
          </a:p>
          <a:p>
            <a:r>
              <a:rPr lang="en-US" altLang="ko-KR" sz="1200" dirty="0" smtClean="0"/>
              <a:t>    </a:t>
            </a:r>
            <a:r>
              <a:rPr lang="en-US" altLang="ko-KR" sz="1200" dirty="0" smtClean="0">
                <a:solidFill>
                  <a:srgbClr val="FF0000"/>
                </a:solidFill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준비사항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부모 또는 배우자의 공인인증서 지참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55776" y="2636912"/>
            <a:ext cx="158417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2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err="1">
                <a:solidFill>
                  <a:srgbClr val="58585B"/>
                </a:solidFill>
                <a:latin typeface="+mj-ea"/>
              </a:rPr>
              <a:t>가구원</a:t>
            </a:r>
            <a:r>
              <a:rPr lang="ko-KR" altLang="en-US" sz="2000" spc="-150" dirty="0">
                <a:solidFill>
                  <a:srgbClr val="58585B"/>
                </a:solidFill>
                <a:latin typeface="+mj-ea"/>
              </a:rPr>
              <a:t> 동의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절차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92280" cy="513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1062270" y="3078158"/>
            <a:ext cx="1224136" cy="368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483768" y="3858090"/>
            <a:ext cx="2736304" cy="656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25" y="2066128"/>
            <a:ext cx="2803004" cy="32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4355976" y="5661248"/>
            <a:ext cx="936104" cy="328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732240" y="4987823"/>
            <a:ext cx="936104" cy="328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277" y="6023029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학자금지원 소득∙재산 확인 정보제공 동의 및 결과조회 클릭</a:t>
            </a:r>
            <a:endParaRPr lang="en-US" altLang="ko-KR" sz="1200" b="1" dirty="0" smtClean="0"/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개인정보제공 및 약관동의</a:t>
            </a:r>
            <a:endParaRPr lang="en-US" altLang="ko-KR" sz="1200" b="1" dirty="0" smtClean="0">
              <a:solidFill>
                <a:srgbClr val="0070C0"/>
              </a:solidFill>
            </a:endParaRPr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개인정보를 제공하는 사람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대학생의 부∙모 및 배우자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공인인증서 인증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err="1">
                <a:solidFill>
                  <a:srgbClr val="58585B"/>
                </a:solidFill>
                <a:latin typeface="+mj-ea"/>
              </a:rPr>
              <a:t>가구원</a:t>
            </a:r>
            <a:r>
              <a:rPr lang="ko-KR" altLang="en-US" sz="2000" spc="-150" dirty="0">
                <a:solidFill>
                  <a:srgbClr val="58585B"/>
                </a:solidFill>
                <a:latin typeface="+mj-ea"/>
              </a:rPr>
              <a:t> 동의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절차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6061"/>
            <a:ext cx="704398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77" y="6023029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○ </a:t>
            </a:r>
            <a:r>
              <a:rPr lang="en-US" altLang="ko-KR" sz="1200" b="1" dirty="0">
                <a:solidFill>
                  <a:srgbClr val="0070C0"/>
                </a:solidFill>
              </a:rPr>
              <a:t>[</a:t>
            </a:r>
            <a:r>
              <a:rPr lang="ko-KR" altLang="en-US" sz="1200" b="1" dirty="0">
                <a:solidFill>
                  <a:srgbClr val="0070C0"/>
                </a:solidFill>
              </a:rPr>
              <a:t>학생신청정보 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존재 </a:t>
            </a:r>
            <a:r>
              <a:rPr lang="ko-KR" altLang="en-US" sz="1200" b="1" dirty="0">
                <a:solidFill>
                  <a:srgbClr val="0070C0"/>
                </a:solidFill>
              </a:rPr>
              <a:t>시</a:t>
            </a:r>
            <a:r>
              <a:rPr lang="en-US" altLang="ko-KR" sz="1200" b="1" dirty="0">
                <a:solidFill>
                  <a:srgbClr val="0070C0"/>
                </a:solidFill>
              </a:rPr>
              <a:t>] </a:t>
            </a:r>
            <a:r>
              <a:rPr lang="ko-KR" altLang="en-US" sz="1200" b="1" dirty="0"/>
              <a:t>동의대상자 선택 → 개인정보 및 금융정보 제공 동의박스 체크 →  동의완료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공인인증서</a:t>
            </a:r>
            <a:r>
              <a:rPr lang="en-US" altLang="ko-KR" sz="1200" b="1" dirty="0"/>
              <a:t>)</a:t>
            </a:r>
          </a:p>
          <a:p>
            <a:r>
              <a:rPr lang="ko-KR" altLang="en-US" sz="1200" dirty="0"/>
              <a:t>○ </a:t>
            </a:r>
            <a:r>
              <a:rPr lang="en-US" altLang="ko-KR" sz="1200" b="1" dirty="0">
                <a:solidFill>
                  <a:srgbClr val="0070C0"/>
                </a:solidFill>
              </a:rPr>
              <a:t>[</a:t>
            </a:r>
            <a:r>
              <a:rPr lang="ko-KR" altLang="en-US" sz="1200" b="1" dirty="0">
                <a:solidFill>
                  <a:srgbClr val="0070C0"/>
                </a:solidFill>
              </a:rPr>
              <a:t>학생신청정보 </a:t>
            </a:r>
            <a:r>
              <a:rPr lang="ko-KR" altLang="en-US" sz="1200" b="1" dirty="0" err="1">
                <a:solidFill>
                  <a:srgbClr val="0070C0"/>
                </a:solidFill>
              </a:rPr>
              <a:t>미존재</a:t>
            </a:r>
            <a:r>
              <a:rPr lang="ko-KR" altLang="en-US" sz="1200" b="1" dirty="0">
                <a:solidFill>
                  <a:srgbClr val="0070C0"/>
                </a:solidFill>
              </a:rPr>
              <a:t> 시</a:t>
            </a:r>
            <a:r>
              <a:rPr lang="en-US" altLang="ko-KR" sz="1200" b="1" dirty="0">
                <a:solidFill>
                  <a:srgbClr val="0070C0"/>
                </a:solidFill>
              </a:rPr>
              <a:t>] </a:t>
            </a:r>
            <a:r>
              <a:rPr lang="ko-KR" altLang="en-US" sz="1200" b="1" dirty="0" smtClean="0"/>
              <a:t>동의대상자 </a:t>
            </a:r>
            <a:r>
              <a:rPr lang="ko-KR" altLang="en-US" sz="1200" b="1" dirty="0"/>
              <a:t>정보 직접입력 →  동의대상자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신청자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 선택 →  개인정보 및 금융정보 제공 동의박스 체크 </a:t>
            </a:r>
            <a:endParaRPr lang="en-US" altLang="ko-KR" sz="1200" b="1" dirty="0"/>
          </a:p>
          <a:p>
            <a:r>
              <a:rPr lang="en-US" altLang="ko-KR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                                    </a:t>
            </a:r>
            <a:r>
              <a:rPr lang="ko-KR" altLang="en-US" sz="1200" b="1" dirty="0" smtClean="0"/>
              <a:t>→ </a:t>
            </a:r>
            <a:r>
              <a:rPr lang="ko-KR" altLang="en-US" sz="1200" b="1" dirty="0"/>
              <a:t>동의완료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공인인증서</a:t>
            </a:r>
            <a:r>
              <a:rPr lang="en-US" altLang="ko-KR" sz="1200" b="1" dirty="0"/>
              <a:t>)</a:t>
            </a:r>
            <a:endParaRPr lang="en-US" altLang="ko-KR" sz="1200" b="1" dirty="0">
              <a:solidFill>
                <a:srgbClr val="0070C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55776" y="4149080"/>
            <a:ext cx="525658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281220" y="5786214"/>
            <a:ext cx="578183" cy="189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9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소득산정방식 안내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26550" y="1087420"/>
            <a:ext cx="7001833" cy="5184576"/>
            <a:chOff x="1026551" y="999390"/>
            <a:chExt cx="6792854" cy="489654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551" y="999390"/>
              <a:ext cx="6792854" cy="4896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663788" y="2250542"/>
              <a:ext cx="4874769" cy="3143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79612" y="2731470"/>
              <a:ext cx="1306083" cy="2374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77" y="6401886"/>
            <a:ext cx="91440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한국장학재단 </a:t>
            </a:r>
            <a:r>
              <a:rPr lang="ko-KR" altLang="en-US" sz="1200" b="1" dirty="0"/>
              <a:t>홈페이지 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사업 이용자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 </a:t>
            </a:r>
            <a:r>
              <a:rPr lang="ko-KR" altLang="en-US" sz="1200" b="1" dirty="0"/>
              <a:t>→</a:t>
            </a:r>
            <a:r>
              <a:rPr lang="en-US" altLang="ko-KR" sz="1200" b="1" dirty="0" smtClean="0"/>
              <a:t> [</a:t>
            </a:r>
            <a:r>
              <a:rPr lang="ko-KR" altLang="en-US" sz="1200" b="1" dirty="0" smtClean="0"/>
              <a:t>소득산정방식 안내</a:t>
            </a:r>
            <a:r>
              <a:rPr lang="en-US" altLang="ko-KR" sz="1200" b="1" dirty="0" smtClean="0"/>
              <a:t>]</a:t>
            </a:r>
            <a:r>
              <a:rPr lang="ko-KR" altLang="en-US" sz="1200" b="1" dirty="0" smtClean="0"/>
              <a:t> 에서 소득산정절차 및 자세한 사항 확인 가능</a:t>
            </a:r>
            <a:endParaRPr lang="en-US" altLang="ko-K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8" y="-53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7036" y="173427"/>
            <a:ext cx="8339419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사랑드림장학금 제출 서류 확인하기</a:t>
            </a:r>
            <a:endParaRPr lang="ko-KR" altLang="en-US" sz="2000" spc="-150" dirty="0">
              <a:solidFill>
                <a:srgbClr val="58585B"/>
              </a:solidFill>
              <a:latin typeface="+mj-ea"/>
              <a:ea typeface="+mj-ea"/>
            </a:endParaRPr>
          </a:p>
        </p:txBody>
      </p:sp>
      <p:sp>
        <p:nvSpPr>
          <p:cNvPr id="1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1111C5-6CB1-4671-A25D-5F364C3FB1FA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2" y="6207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공통 서류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가족관계증명서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는 필수 제출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○ </a:t>
            </a:r>
            <a:r>
              <a:rPr lang="ko-KR" altLang="en-US" sz="1200" b="1" dirty="0" err="1" smtClean="0"/>
              <a:t>구찌코리아는</a:t>
            </a:r>
            <a:r>
              <a:rPr lang="ko-KR" altLang="en-US" sz="1200" b="1" dirty="0" smtClean="0"/>
              <a:t> </a:t>
            </a:r>
            <a:r>
              <a:rPr lang="ko-KR" altLang="en-US" sz="1200" b="1" dirty="0" err="1" smtClean="0"/>
              <a:t>기부처별</a:t>
            </a:r>
            <a:r>
              <a:rPr lang="ko-KR" altLang="en-US" sz="1200" b="1" dirty="0" smtClean="0"/>
              <a:t> 제출 서류 없음</a:t>
            </a:r>
            <a:endParaRPr lang="en-US" altLang="ko-KR" sz="1200" b="1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79071"/>
              </p:ext>
            </p:extLst>
          </p:nvPr>
        </p:nvGraphicFramePr>
        <p:xfrm>
          <a:off x="640135" y="1052736"/>
          <a:ext cx="7748288" cy="4832838"/>
        </p:xfrm>
        <a:graphic>
          <a:graphicData uri="http://schemas.openxmlformats.org/drawingml/2006/table">
            <a:tbl>
              <a:tblPr/>
              <a:tblGrid>
                <a:gridCol w="639723"/>
                <a:gridCol w="669231"/>
                <a:gridCol w="3271797"/>
                <a:gridCol w="3167537"/>
              </a:tblGrid>
              <a:tr h="24815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9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기부처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72" marR="31272" marT="39781" marB="3978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필수 제출 서류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356" marR="56356" marT="15581" marB="1558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 smtClean="0">
                          <a:solidFill>
                            <a:srgbClr val="000000"/>
                          </a:solidFill>
                          <a:effectLst/>
                        </a:rPr>
                        <a:t>선텍</a:t>
                      </a: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 제출 서류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356" marR="56356" marT="15581" marB="15581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</a:tr>
              <a:tr h="22745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100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가족관계증명서</a:t>
                      </a:r>
                      <a:endParaRPr lang="en-US" altLang="ko-KR" sz="1100" kern="0" spc="0" dirty="0" smtClean="0">
                        <a:solidFill>
                          <a:srgbClr val="333333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함초롬바탕" pitchFamily="18" charset="-127"/>
                        </a:rPr>
                        <a:t>*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itchFamily="50" charset="-127"/>
                        </a:rPr>
                        <a:t>학자금통합신청 시 제출한 경우 제출 제외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굴림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7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LPG</a:t>
                      </a:r>
                      <a:r>
                        <a:rPr lang="ko-KR" altLang="en-US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협회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0" dirty="0" err="1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•(</a:t>
                      </a:r>
                      <a:r>
                        <a:rPr lang="ko-KR" altLang="en-US" sz="1100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부모</a:t>
                      </a:r>
                      <a:r>
                        <a:rPr lang="en-US" altLang="ko-KR" sz="1100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국민연금 가입자 가입증명서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14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208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kern="0" spc="-6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6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부모</a:t>
                      </a:r>
                      <a:r>
                        <a:rPr lang="en-US" altLang="ko-KR" sz="1100" kern="0" spc="-6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kern="0" spc="-6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사업자등록증 또는 여객자동차운송사업자 면허증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4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한국화웨이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자기소개서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208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•TOEIC 800</a:t>
                      </a:r>
                      <a:r>
                        <a:rPr lang="ko-KR" altLang="en-US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 이상 수준의 공인영어성적표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22606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lang="ko-KR" altLang="en-US" sz="1050" kern="0" spc="-8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점수 환산은 서울대학교 </a:t>
                      </a:r>
                      <a:r>
                        <a:rPr lang="en-US" altLang="ko-KR" sz="1050" kern="0" spc="-8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TEPS</a:t>
                      </a:r>
                      <a:r>
                        <a:rPr lang="ko-KR" altLang="en-US" sz="1050" kern="0" spc="-8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위원회의 환산표를 기준함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39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한국투자공사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13208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본인</a:t>
                      </a:r>
                      <a:r>
                        <a:rPr lang="en-US" altLang="ko-KR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아동복지시설 및 가정위탁보호 출신 확인서</a:t>
                      </a:r>
                      <a:r>
                        <a:rPr lang="en-US" altLang="ko-KR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보호종결</a:t>
                      </a:r>
                      <a:r>
                        <a:rPr lang="en-US" altLang="ko-KR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kern="0" spc="-110" dirty="0" err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퇴소</a:t>
                      </a:r>
                      <a:r>
                        <a:rPr lang="en-US" altLang="ko-KR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연장보호</a:t>
                      </a:r>
                      <a:r>
                        <a:rPr lang="en-US" altLang="ko-KR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en-US" altLang="ko-KR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 아동자립지원단의 확인서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자기소개서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60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세계한인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회장단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</a:t>
                      </a:r>
                      <a:r>
                        <a:rPr lang="en-US" altLang="ko-KR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북한</a:t>
                      </a:r>
                      <a:endParaRPr lang="en-US" altLang="ko-KR" sz="1100" b="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이탈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208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kern="0" spc="-1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1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부모 또는 본인</a:t>
                      </a:r>
                      <a:r>
                        <a:rPr lang="en-US" altLang="ko-KR" sz="1100" kern="0" spc="-1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kern="0" spc="-1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북한이탈주민등록확인서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다문화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4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100" kern="0" spc="-18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국적 취득 전 </a:t>
                      </a:r>
                      <a:r>
                        <a:rPr lang="en-US" altLang="ko-KR" sz="1100" kern="0" spc="-18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kern="0" spc="-18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외국인 부 또는 모의 외국인등록증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208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14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100" kern="0" spc="-19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국적 취득 후 </a:t>
                      </a:r>
                      <a:r>
                        <a:rPr lang="en-US" altLang="ko-KR" sz="1100" kern="0" spc="-19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kern="0" spc="-19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국적 취득한 부 또는 모의 기본증명서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208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kern="0" spc="-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부모 또는 본인</a:t>
                      </a:r>
                      <a:r>
                        <a:rPr lang="en-US" altLang="ko-KR" sz="1100" kern="0" spc="-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kern="0" spc="-6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장애인증명서</a:t>
                      </a:r>
                      <a:endParaRPr lang="en-US" altLang="ko-KR" sz="1100" kern="0" spc="-60" dirty="0" smtClean="0">
                        <a:solidFill>
                          <a:srgbClr val="333333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3208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6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</a:t>
                      </a:r>
                      <a:r>
                        <a:rPr lang="ko-KR" altLang="en-US" sz="1100" kern="0" spc="-60" dirty="0" smtClean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또는 </a:t>
                      </a:r>
                      <a:r>
                        <a:rPr lang="ko-KR" altLang="en-US" sz="1100" kern="0" spc="-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장애인등록증</a:t>
                      </a:r>
                      <a:r>
                        <a:rPr lang="en-US" altLang="ko-KR" sz="1100" kern="0" spc="-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복지카드</a:t>
                      </a:r>
                      <a:r>
                        <a:rPr lang="en-US" altLang="ko-KR" sz="1100" kern="0" spc="-6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신임경찰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5941" marR="3594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ko-KR" altLang="en-US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자기소개서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3208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•</a:t>
                      </a:r>
                      <a:r>
                        <a:rPr lang="en-US" altLang="ko-KR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본인</a:t>
                      </a:r>
                      <a:r>
                        <a:rPr lang="en-US" altLang="ko-KR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아동복지시설 및 가정위탁보호 출신 확인서</a:t>
                      </a:r>
                      <a:r>
                        <a:rPr lang="en-US" altLang="ko-KR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보호종결</a:t>
                      </a:r>
                      <a:r>
                        <a:rPr lang="en-US" altLang="ko-KR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kern="0" spc="-110" dirty="0" err="1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퇴소</a:t>
                      </a:r>
                      <a:r>
                        <a:rPr lang="en-US" altLang="ko-KR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연장보호</a:t>
                      </a:r>
                      <a:r>
                        <a:rPr lang="en-US" altLang="ko-KR" sz="105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100" kern="0" spc="-110" dirty="0">
                          <a:solidFill>
                            <a:srgbClr val="333333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 아동자립지원단의 확인서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7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4" y="1196752"/>
            <a:ext cx="7565820" cy="47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7036" y="173427"/>
            <a:ext cx="8339419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한국장학재단 홈페이지 접속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(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  <a:hlinkClick r:id="rId5"/>
              </a:rPr>
              <a:t>www.kosaf.go.kr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)</a:t>
            </a:r>
            <a:endParaRPr lang="ko-KR" altLang="en-US" sz="2000" spc="-150" dirty="0">
              <a:solidFill>
                <a:srgbClr val="58585B"/>
              </a:solidFill>
              <a:latin typeface="+mj-ea"/>
              <a:ea typeface="+mj-ea"/>
            </a:endParaRPr>
          </a:p>
        </p:txBody>
      </p:sp>
      <p:sp>
        <p:nvSpPr>
          <p:cNvPr id="1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1111C5-6CB1-4671-A25D-5F364C3FB1F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2" y="6023029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고객 상담센터 </a:t>
            </a:r>
            <a:r>
              <a:rPr lang="en-US" altLang="ko-KR" sz="1200" b="1" dirty="0" smtClean="0"/>
              <a:t>: 1599-2290</a:t>
            </a:r>
            <a:endParaRPr lang="ko-KR" altLang="en-US" sz="1200" b="1" dirty="0" smtClean="0"/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사랑드림장학금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신규선발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 신청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한국장학재단 홈페이지</a:t>
            </a:r>
            <a:r>
              <a:rPr lang="en-US" altLang="ko-KR" sz="1200" b="1" dirty="0" smtClean="0"/>
              <a:t>(</a:t>
            </a:r>
            <a:r>
              <a:rPr lang="en-US" altLang="ko-KR" sz="1200" b="1" dirty="0" smtClean="0">
                <a:hlinkClick r:id="rId5"/>
              </a:rPr>
              <a:t>www.kosaf.go.kr</a:t>
            </a:r>
            <a:r>
              <a:rPr lang="en-US" altLang="ko-KR" sz="1200" b="1" dirty="0" smtClean="0"/>
              <a:t>)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-  </a:t>
            </a:r>
            <a:r>
              <a:rPr lang="ko-KR" altLang="en-US" sz="1200" dirty="0" smtClean="0"/>
              <a:t>한국장학재단 홈페이지 접속 후 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사랑드림장학금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신규</a:t>
            </a:r>
            <a:r>
              <a:rPr lang="en-US" altLang="ko-KR" sz="1200" b="1" dirty="0" smtClean="0"/>
              <a:t>)] </a:t>
            </a:r>
            <a:r>
              <a:rPr lang="ko-KR" altLang="en-US" sz="1200" b="1" dirty="0" smtClean="0"/>
              <a:t>신청하기 클릭</a:t>
            </a:r>
            <a:endParaRPr lang="en-US" altLang="ko-KR" sz="1200" b="1" dirty="0" smtClean="0"/>
          </a:p>
        </p:txBody>
      </p:sp>
      <p:sp>
        <p:nvSpPr>
          <p:cNvPr id="18" name="직사각형 17"/>
          <p:cNvSpPr/>
          <p:nvPr/>
        </p:nvSpPr>
        <p:spPr>
          <a:xfrm>
            <a:off x="4139952" y="3789041"/>
            <a:ext cx="158417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6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31" y="1080120"/>
            <a:ext cx="6422621" cy="49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7036" y="173427"/>
            <a:ext cx="8339419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150" dirty="0" smtClean="0">
                <a:latin typeface="+mj-ea"/>
                <a:ea typeface="+mj-ea"/>
              </a:rPr>
              <a:t>사랑드림장학금 신청하기 </a:t>
            </a:r>
            <a:r>
              <a:rPr lang="en-US" altLang="ko-KR" sz="2000" spc="-150" dirty="0" smtClean="0">
                <a:latin typeface="+mj-ea"/>
                <a:ea typeface="+mj-ea"/>
              </a:rPr>
              <a:t>: </a:t>
            </a:r>
            <a:r>
              <a:rPr lang="ko-KR" altLang="en-US" sz="2000" spc="-150" dirty="0" smtClean="0">
                <a:latin typeface="+mj-ea"/>
                <a:ea typeface="+mj-ea"/>
              </a:rPr>
              <a:t>사랑드림장학금 신청 자격 확인</a:t>
            </a:r>
            <a:endParaRPr lang="ko-KR" altLang="en-US" sz="2000" spc="-150" dirty="0">
              <a:latin typeface="+mj-ea"/>
              <a:ea typeface="+mj-ea"/>
            </a:endParaRPr>
          </a:p>
        </p:txBody>
      </p:sp>
      <p:sp>
        <p:nvSpPr>
          <p:cNvPr id="1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1111C5-6CB1-4671-A25D-5F364C3FB1FA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2" y="6207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○ 고객 상담센터 </a:t>
            </a:r>
            <a:r>
              <a:rPr lang="en-US" altLang="ko-KR" sz="1200" b="1" dirty="0"/>
              <a:t>: 1599-2290</a:t>
            </a:r>
            <a:endParaRPr lang="ko-KR" altLang="en-US" sz="1200" b="1" dirty="0"/>
          </a:p>
          <a:p>
            <a:r>
              <a:rPr lang="ko-KR" altLang="en-US" sz="1200" b="1" dirty="0" smtClean="0"/>
              <a:t>○ 사랑드림장학금 소개 및 자격 확인 후 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장학금 신청하기</a:t>
            </a:r>
            <a:r>
              <a:rPr lang="en-US" altLang="ko-KR" sz="1200" b="1" dirty="0" smtClean="0"/>
              <a:t>] </a:t>
            </a:r>
            <a:r>
              <a:rPr lang="ko-KR" altLang="en-US" sz="1200" b="1" dirty="0" smtClean="0"/>
              <a:t>클릭</a:t>
            </a:r>
            <a:endParaRPr lang="en-US" altLang="ko-KR" sz="1200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4283968" y="3717032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2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7036" y="173427"/>
            <a:ext cx="8339419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장학금 신청가이드 확인</a:t>
            </a:r>
            <a:endParaRPr lang="ko-KR" altLang="en-US" sz="2000" spc="-150" dirty="0">
              <a:solidFill>
                <a:srgbClr val="58585B"/>
              </a:solidFill>
              <a:latin typeface="+mj-ea"/>
              <a:ea typeface="+mj-ea"/>
            </a:endParaRPr>
          </a:p>
        </p:txBody>
      </p:sp>
      <p:sp>
        <p:nvSpPr>
          <p:cNvPr id="1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1111C5-6CB1-4671-A25D-5F364C3FB1FA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2" y="620769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고객 상담센터 </a:t>
            </a:r>
            <a:r>
              <a:rPr lang="en-US" altLang="ko-KR" sz="1200" b="1" dirty="0" smtClean="0"/>
              <a:t>: 1599-2290</a:t>
            </a:r>
            <a:endParaRPr lang="ko-KR" altLang="en-US" sz="1200" b="1" dirty="0" smtClean="0"/>
          </a:p>
          <a:p>
            <a:r>
              <a:rPr lang="ko-KR" altLang="en-US" sz="1200" b="1" dirty="0" smtClean="0"/>
              <a:t>○ 장학금 신청가이드 확인 후 </a:t>
            </a: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신청하기</a:t>
            </a:r>
            <a:r>
              <a:rPr lang="en-US" altLang="ko-KR" sz="1200" b="1" dirty="0" smtClean="0"/>
              <a:t>] </a:t>
            </a:r>
            <a:r>
              <a:rPr lang="ko-KR" altLang="en-US" sz="1200" b="1" dirty="0" smtClean="0"/>
              <a:t>클릭</a:t>
            </a:r>
            <a:endParaRPr lang="en-US" altLang="ko-KR" sz="1200" b="1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17149" t="11366" r="54752" b="7140"/>
          <a:stretch/>
        </p:blipFill>
        <p:spPr>
          <a:xfrm>
            <a:off x="1882977" y="980728"/>
            <a:ext cx="5400600" cy="478932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816490" y="5470577"/>
            <a:ext cx="576064" cy="252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7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Alba\사랑드림장학금 공유\2016년 사랑드림\사랑드림장학금 신청 캡처본\3.신청서 작성(사랑드림장학금 클릭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t="13228" r="14495" b="5600"/>
          <a:stretch/>
        </p:blipFill>
        <p:spPr bwMode="auto">
          <a:xfrm>
            <a:off x="1091480" y="1107884"/>
            <a:ext cx="6720880" cy="43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사이버창구→장학금신청→신청서작성→신청하기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" y="5653697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고객 상담센터 </a:t>
            </a:r>
            <a:r>
              <a:rPr lang="en-US" altLang="ko-KR" sz="1200" b="1" dirty="0" smtClean="0"/>
              <a:t>: 1599-2290</a:t>
            </a:r>
            <a:endParaRPr lang="ko-KR" altLang="en-US" sz="1200" b="1" dirty="0" smtClean="0"/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사랑드림장학금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신규선발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 신청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한국장학재단 홈페이지</a:t>
            </a:r>
            <a:r>
              <a:rPr lang="en-US" altLang="ko-KR" sz="1200" b="1" dirty="0" smtClean="0"/>
              <a:t>(</a:t>
            </a:r>
            <a:r>
              <a:rPr lang="en-US" altLang="ko-KR" sz="1200" b="1" dirty="0" smtClean="0">
                <a:hlinkClick r:id="rId5"/>
              </a:rPr>
              <a:t>www.kosaf.go.kr</a:t>
            </a:r>
            <a:r>
              <a:rPr lang="en-US" altLang="ko-KR" sz="1200" b="1" dirty="0" smtClean="0"/>
              <a:t>)</a:t>
            </a:r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사랑드림장학금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신규선발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신청 및 서류제출 기간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: ‘16.1.25.(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월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 9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시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~ ‘16.2.5.(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금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 18</a:t>
            </a:r>
            <a:r>
              <a:rPr lang="ko-KR" altLang="en-US" sz="1200" b="1" dirty="0">
                <a:solidFill>
                  <a:srgbClr val="FF0000"/>
                </a:solidFill>
              </a:rPr>
              <a:t>시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ko-KR" altLang="en-US" sz="1200" dirty="0" smtClean="0"/>
              <a:t>    </a:t>
            </a:r>
            <a:r>
              <a:rPr lang="en-US" altLang="ko-KR" sz="1200" dirty="0"/>
              <a:t>※ </a:t>
            </a:r>
            <a:r>
              <a:rPr lang="ko-KR" altLang="en-US" sz="1200" b="1" dirty="0" smtClean="0"/>
              <a:t>일∙공휴일 포함 </a:t>
            </a:r>
            <a:r>
              <a:rPr lang="en-US" altLang="ko-KR" sz="1200" b="1" dirty="0" smtClean="0"/>
              <a:t>24</a:t>
            </a:r>
            <a:r>
              <a:rPr lang="ko-KR" altLang="en-US" sz="1200" b="1" dirty="0" smtClean="0"/>
              <a:t>시간 신청가능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마감일 제외</a:t>
            </a:r>
            <a:r>
              <a:rPr lang="en-US" altLang="ko-KR" sz="1200" b="1" dirty="0" smtClean="0"/>
              <a:t>)</a:t>
            </a:r>
          </a:p>
          <a:p>
            <a:r>
              <a:rPr lang="ko-KR" altLang="en-US" sz="1200" dirty="0"/>
              <a:t> </a:t>
            </a:r>
            <a:r>
              <a:rPr lang="ko-KR" altLang="en-US" sz="1200" dirty="0" smtClean="0"/>
              <a:t>   </a:t>
            </a:r>
            <a:r>
              <a:rPr lang="en-US" altLang="ko-KR" sz="1200" dirty="0" smtClean="0">
                <a:latin typeface="맑은 고딕"/>
                <a:ea typeface="맑은 고딕"/>
              </a:rPr>
              <a:t>※ </a:t>
            </a:r>
            <a:r>
              <a:rPr lang="ko-KR" altLang="en-US" sz="1200" b="1" dirty="0" smtClean="0"/>
              <a:t>신청 전 준비사항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본인 명의 공인인증서 및 계좌번호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부모의 주민번호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기혼자는 배우자의 주민번호</a:t>
            </a:r>
            <a:r>
              <a:rPr lang="en-US" altLang="ko-KR" sz="1200" b="1" dirty="0" smtClean="0"/>
              <a:t>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716016" y="1222261"/>
            <a:ext cx="648072" cy="269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15616" y="2852936"/>
            <a:ext cx="1296144" cy="515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40735" y="5248436"/>
            <a:ext cx="468052" cy="206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92079" y="4149080"/>
            <a:ext cx="748655" cy="206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0059"/>
            <a:ext cx="70770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7036" y="173427"/>
            <a:ext cx="8339419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한국장학재단 홈페이지 접속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(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  <a:hlinkClick r:id="rId5"/>
              </a:rPr>
              <a:t>www.kosaf.go.kr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  <a:ea typeface="+mj-ea"/>
              </a:rPr>
              <a:t>)</a:t>
            </a:r>
            <a:endParaRPr lang="ko-KR" altLang="en-US" sz="2000" spc="-150" dirty="0">
              <a:solidFill>
                <a:srgbClr val="58585B"/>
              </a:solidFill>
              <a:latin typeface="+mj-ea"/>
              <a:ea typeface="+mj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627784" y="2636912"/>
            <a:ext cx="5116365" cy="2736304"/>
            <a:chOff x="2932846" y="2082146"/>
            <a:chExt cx="5116365" cy="2736304"/>
          </a:xfrm>
        </p:grpSpPr>
        <p:sp>
          <p:nvSpPr>
            <p:cNvPr id="9" name="직사각형 8"/>
            <p:cNvSpPr/>
            <p:nvPr/>
          </p:nvSpPr>
          <p:spPr>
            <a:xfrm>
              <a:off x="5528931" y="2082146"/>
              <a:ext cx="25202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728731" y="4509120"/>
              <a:ext cx="1656184" cy="309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932846" y="3493324"/>
              <a:ext cx="23762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70518" y="2661626"/>
              <a:ext cx="360040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776482" y="2661626"/>
              <a:ext cx="540060" cy="80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1111C5-6CB1-4671-A25D-5F364C3FB1FA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2" y="5838363"/>
            <a:ext cx="914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○ 고객 상담센터 </a:t>
            </a:r>
            <a:r>
              <a:rPr lang="en-US" altLang="ko-KR" sz="1200" b="1" dirty="0" smtClean="0"/>
              <a:t>: 1599-2290</a:t>
            </a:r>
            <a:endParaRPr lang="ko-KR" altLang="en-US" sz="1200" b="1" dirty="0" smtClean="0"/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사랑드림장학금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신규선발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 신청 </a:t>
            </a:r>
            <a:r>
              <a:rPr lang="en-US" altLang="ko-KR" sz="1200" b="1" dirty="0" smtClean="0"/>
              <a:t>: </a:t>
            </a:r>
            <a:r>
              <a:rPr lang="ko-KR" altLang="en-US" sz="1200" b="1" dirty="0" smtClean="0"/>
              <a:t>한국장학재단 홈페이지</a:t>
            </a:r>
            <a:r>
              <a:rPr lang="en-US" altLang="ko-KR" sz="1200" b="1" dirty="0" smtClean="0"/>
              <a:t>(</a:t>
            </a:r>
            <a:r>
              <a:rPr lang="en-US" altLang="ko-KR" sz="1200" b="1" dirty="0" smtClean="0">
                <a:hlinkClick r:id="rId5"/>
              </a:rPr>
              <a:t>www.kosaf.go.kr</a:t>
            </a:r>
            <a:r>
              <a:rPr lang="en-US" altLang="ko-KR" sz="1200" b="1" dirty="0" smtClean="0"/>
              <a:t>)</a:t>
            </a:r>
          </a:p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사랑드림장학금 신청을 위해 공인인증서 필요</a:t>
            </a:r>
            <a:endParaRPr lang="en-US" altLang="ko-KR" sz="1200" b="1" dirty="0" smtClean="0"/>
          </a:p>
          <a:p>
            <a:r>
              <a:rPr lang="en-US" altLang="ko-KR" sz="1200" dirty="0" smtClean="0"/>
              <a:t>   - </a:t>
            </a:r>
            <a:r>
              <a:rPr lang="ko-KR" altLang="en-US" sz="1200" dirty="0" smtClean="0"/>
              <a:t>공인인증서는 인터넷상 거래를 위한 본인확인 용도로 사용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15288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ppt_png\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ppt_png\6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37036" y="173427"/>
            <a:ext cx="8411428" cy="87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사랑드림장학금 신청하기 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: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신청서작성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(01. </a:t>
            </a:r>
            <a:r>
              <a:rPr lang="ko-KR" altLang="en-US" sz="2000" spc="-150" dirty="0" smtClean="0">
                <a:solidFill>
                  <a:srgbClr val="58585B"/>
                </a:solidFill>
                <a:latin typeface="+mj-ea"/>
              </a:rPr>
              <a:t>약관동의</a:t>
            </a:r>
            <a:r>
              <a:rPr lang="en-US" altLang="ko-KR" sz="2000" spc="-150" dirty="0" smtClean="0">
                <a:solidFill>
                  <a:srgbClr val="58585B"/>
                </a:solidFill>
                <a:latin typeface="+mj-ea"/>
              </a:rPr>
              <a:t>)</a:t>
            </a:r>
            <a:endParaRPr lang="ko-KR" altLang="en-US" sz="2000" spc="-150" dirty="0">
              <a:solidFill>
                <a:srgbClr val="58585B"/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" y="6023928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○ 사랑드림장학금 신규 신청자는 상품유형 유형</a:t>
            </a:r>
            <a:r>
              <a:rPr lang="en-US" altLang="ko-KR" sz="1200" b="1" dirty="0"/>
              <a:t>3 </a:t>
            </a:r>
            <a:r>
              <a:rPr lang="ko-KR" altLang="en-US" sz="1200" b="1" dirty="0" smtClean="0"/>
              <a:t>선택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○ 개인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신용</a:t>
            </a:r>
            <a:r>
              <a:rPr lang="en-US" altLang="ko-KR" sz="1200" b="1" dirty="0" smtClean="0"/>
              <a:t>)</a:t>
            </a:r>
            <a:r>
              <a:rPr lang="ko-KR" altLang="en-US" sz="1200" b="1" dirty="0" smtClean="0"/>
              <a:t>정보의 수집제공활용 및 조회 동의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신청인 동의서 내용 확인 후 동의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○ 공인인증서 동의 진행</a:t>
            </a:r>
            <a:endParaRPr lang="en-US" altLang="ko-KR" sz="12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8" y="1016918"/>
            <a:ext cx="80295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419872" y="4077072"/>
            <a:ext cx="216024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24095" y="5237673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44208" y="4096122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475656" y="3573016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1151</Words>
  <Application>Microsoft Office PowerPoint</Application>
  <PresentationFormat>화면 슬라이드 쇼(4:3)</PresentationFormat>
  <Paragraphs>157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kosaf</cp:lastModifiedBy>
  <cp:revision>57</cp:revision>
  <cp:lastPrinted>2015-07-20T01:19:21Z</cp:lastPrinted>
  <dcterms:created xsi:type="dcterms:W3CDTF">2015-07-16T05:11:32Z</dcterms:created>
  <dcterms:modified xsi:type="dcterms:W3CDTF">2016-01-25T01:05:22Z</dcterms:modified>
</cp:coreProperties>
</file>