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050" r:id="rId2"/>
    <p:sldId id="1066" r:id="rId3"/>
    <p:sldId id="1061" r:id="rId4"/>
    <p:sldId id="1062" r:id="rId5"/>
  </p:sldIdLst>
  <p:sldSz cx="6858000" cy="9906000" type="A4"/>
  <p:notesSz cx="6797675" cy="9926638"/>
  <p:embeddedFontLst>
    <p:embeddedFont>
      <p:font typeface="모아멋L" charset="-127"/>
      <p:italic r:id="rId8"/>
    </p:embeddedFont>
    <p:embeddedFont>
      <p:font typeface="HY헤드라인M" pitchFamily="18" charset="-127"/>
      <p:regular r:id="rId9"/>
    </p:embeddedFont>
    <p:embeddedFont>
      <p:font typeface="Book Antiqua" pitchFamily="18" charset="0"/>
      <p:regular r:id="rId10"/>
      <p:bold r:id="rId11"/>
      <p:italic r:id="rId12"/>
      <p:boldItalic r:id="rId13"/>
    </p:embeddedFont>
    <p:embeddedFont>
      <p:font typeface="HY울릉도B" pitchFamily="18" charset="-127"/>
      <p:regular r:id="rId14"/>
    </p:embeddedFont>
    <p:embeddedFont>
      <p:font typeface="맑은 고딕" pitchFamily="50" charset="-127"/>
      <p:regular r:id="rId15"/>
      <p:bold r:id="rId16"/>
    </p:embeddedFont>
    <p:embeddedFont>
      <p:font typeface="산돌고딕 L" charset="-127"/>
      <p:regular r:id="rId17"/>
    </p:embeddedFont>
  </p:embeddedFont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Book Antiqua" pitchFamily="18" charset="0"/>
        <a:ea typeface="HY울릉도B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Book Antiqua" pitchFamily="18" charset="0"/>
        <a:ea typeface="HY울릉도B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Book Antiqua" pitchFamily="18" charset="0"/>
        <a:ea typeface="HY울릉도B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Book Antiqua" pitchFamily="18" charset="0"/>
        <a:ea typeface="HY울릉도B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Book Antiqua" pitchFamily="18" charset="0"/>
        <a:ea typeface="HY울릉도B" pitchFamily="18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Book Antiqua" pitchFamily="18" charset="0"/>
        <a:ea typeface="HY울릉도B" pitchFamily="18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Book Antiqua" pitchFamily="18" charset="0"/>
        <a:ea typeface="HY울릉도B" pitchFamily="18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Book Antiqua" pitchFamily="18" charset="0"/>
        <a:ea typeface="HY울릉도B" pitchFamily="18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Book Antiqua" pitchFamily="18" charset="0"/>
        <a:ea typeface="HY울릉도B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CB9C"/>
    <a:srgbClr val="FFFFCC"/>
    <a:srgbClr val="FDD895"/>
    <a:srgbClr val="FDF2AD"/>
    <a:srgbClr val="FAEFC6"/>
    <a:srgbClr val="FFCC99"/>
    <a:srgbClr val="FF8585"/>
    <a:srgbClr val="B8FC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7" autoAdjust="0"/>
    <p:restoredTop sz="94434" autoAdjust="0"/>
  </p:normalViewPr>
  <p:slideViewPr>
    <p:cSldViewPr>
      <p:cViewPr>
        <p:scale>
          <a:sx n="100" d="100"/>
          <a:sy n="100" d="100"/>
        </p:scale>
        <p:origin x="-3048" y="-78"/>
      </p:cViewPr>
      <p:guideLst>
        <p:guide orient="horz" pos="875"/>
        <p:guide orient="horz" pos="943"/>
        <p:guide orient="horz" pos="1056"/>
        <p:guide orient="horz" pos="1306"/>
        <p:guide pos="2251"/>
        <p:guide pos="164"/>
        <p:guide pos="4178"/>
      </p:guideLst>
    </p:cSldViewPr>
  </p:slideViewPr>
  <p:outlineViewPr>
    <p:cViewPr>
      <p:scale>
        <a:sx n="33" d="100"/>
        <a:sy n="33" d="100"/>
      </p:scale>
      <p:origin x="0" y="1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69410" cy="468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4" rIns="92289" bIns="46144" numCol="1" anchor="t" anchorCtr="0" compatLnSpc="1">
            <a:prstTxWarp prst="textNoShape">
              <a:avLst/>
            </a:prstTxWarp>
          </a:bodyPr>
          <a:lstStyle>
            <a:lvl1pPr defTabSz="923417">
              <a:defRPr>
                <a:latin typeface="Times New Roman" pitchFamily="18" charset="0"/>
                <a:ea typeface="산돌고딕 L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4628" y="0"/>
            <a:ext cx="2969409" cy="468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4" rIns="92289" bIns="46144" numCol="1" anchor="t" anchorCtr="0" compatLnSpc="1">
            <a:prstTxWarp prst="textNoShape">
              <a:avLst/>
            </a:prstTxWarp>
          </a:bodyPr>
          <a:lstStyle>
            <a:lvl1pPr algn="r" defTabSz="923417">
              <a:defRPr>
                <a:latin typeface="Times New Roman" pitchFamily="18" charset="0"/>
                <a:ea typeface="산돌고딕 L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02248"/>
            <a:ext cx="2969410" cy="5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4" rIns="92289" bIns="46144" numCol="1" anchor="b" anchorCtr="0" compatLnSpc="1">
            <a:prstTxWarp prst="textNoShape">
              <a:avLst/>
            </a:prstTxWarp>
          </a:bodyPr>
          <a:lstStyle>
            <a:lvl1pPr defTabSz="923417">
              <a:defRPr>
                <a:latin typeface="Times New Roman" pitchFamily="18" charset="0"/>
                <a:ea typeface="산돌고딕 L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4628" y="9402248"/>
            <a:ext cx="2969409" cy="5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4" rIns="92289" bIns="46144" numCol="1" anchor="b" anchorCtr="0" compatLnSpc="1">
            <a:prstTxWarp prst="textNoShape">
              <a:avLst/>
            </a:prstTxWarp>
          </a:bodyPr>
          <a:lstStyle>
            <a:lvl1pPr algn="r" defTabSz="923417">
              <a:defRPr>
                <a:latin typeface="Times New Roman" pitchFamily="18" charset="0"/>
                <a:ea typeface="산돌고딕 L" pitchFamily="50" charset="-127"/>
                <a:cs typeface="+mn-cs"/>
              </a:defRPr>
            </a:lvl1pPr>
          </a:lstStyle>
          <a:p>
            <a:pPr>
              <a:defRPr/>
            </a:pPr>
            <a:fld id="{DBE827DD-A603-45C5-92D9-99D74E2CF88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3383505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553" cy="49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1" tIns="45307" rIns="90611" bIns="45307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산돌고딕 L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532" y="1"/>
            <a:ext cx="2945553" cy="49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1" tIns="45307" rIns="90611" bIns="45307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  <a:ea typeface="산돌고딕 L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9788" y="744538"/>
            <a:ext cx="25781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2" y="4714715"/>
            <a:ext cx="5439413" cy="4466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1" tIns="45307" rIns="90611" bIns="453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397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7829"/>
            <a:ext cx="2945553" cy="49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1" tIns="45307" rIns="90611" bIns="45307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산돌고딕 L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397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532" y="9427829"/>
            <a:ext cx="2945553" cy="49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11" tIns="45307" rIns="90611" bIns="45307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  <a:ea typeface="산돌고딕 L" pitchFamily="50" charset="-127"/>
                <a:cs typeface="+mn-cs"/>
              </a:defRPr>
            </a:lvl1pPr>
          </a:lstStyle>
          <a:p>
            <a:pPr>
              <a:defRPr/>
            </a:pPr>
            <a:fld id="{214EB787-33F6-492E-BD77-08BB90526E7B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7322557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산돌고딕 L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산돌고딕 L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산돌고딕 L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산돌고딕 L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산돌고딕 L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72E65-3053-48CF-B02A-F4DCFAE045B1}" type="slidenum">
              <a:rPr lang="en-US" altLang="ko-KR" smtClean="0">
                <a:ea typeface="산돌고딕 L" pitchFamily="18" charset="-127"/>
              </a:rPr>
              <a:pPr/>
              <a:t>1</a:t>
            </a:fld>
            <a:endParaRPr lang="en-US" altLang="ko-KR" dirty="0" smtClean="0">
              <a:ea typeface="산돌고딕 L" pitchFamily="18" charset="-127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 smtClean="0">
              <a:ea typeface="산돌고딕 L" pitchFamily="18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1147733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30481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1147733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608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1147733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163799" y="9545993"/>
            <a:ext cx="1007979" cy="357717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de-DE" altLang="ko-KR" dirty="0" smtClean="0"/>
              <a:t>Page </a:t>
            </a:r>
            <a:r>
              <a:rPr lang="de-DE" altLang="ko-KR" dirty="0" smtClean="0">
                <a:sym typeface="Wingdings" pitchFamily="2" charset="2"/>
              </a:rPr>
              <a:t></a:t>
            </a:r>
            <a:r>
              <a:rPr lang="de-DE" altLang="ko-KR" dirty="0" smtClean="0"/>
              <a:t> </a:t>
            </a:r>
            <a:fld id="{AECDEBE6-B834-4520-970C-147B497A743E}" type="slidenum">
              <a:rPr lang="de-DE" altLang="ko-KR" smtClean="0"/>
              <a:pPr>
                <a:defRPr/>
              </a:pPr>
              <a:t>‹#›</a:t>
            </a:fld>
            <a:endParaRPr lang="de-DE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7" name="Text Box 12405"/>
          <p:cNvSpPr txBox="1">
            <a:spLocks noChangeArrowheads="1"/>
          </p:cNvSpPr>
          <p:nvPr/>
        </p:nvSpPr>
        <p:spPr bwMode="auto">
          <a:xfrm>
            <a:off x="2954338" y="9582150"/>
            <a:ext cx="914400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defTabSz="762000" latinLnBrk="0">
              <a:defRPr/>
            </a:pPr>
            <a:fld id="{5F7B40DA-8DC5-4B7D-9D6F-33871002BC89}" type="slidenum">
              <a:rPr lang="en-US" altLang="ko-KR" sz="1100" b="1">
                <a:ea typeface="HY신문명조" pitchFamily="18" charset="-127"/>
              </a:rPr>
              <a:pPr algn="ctr" defTabSz="762000" latinLnBrk="0">
                <a:defRPr/>
              </a:pPr>
              <a:t>‹#›</a:t>
            </a:fld>
            <a:r>
              <a:rPr lang="en-US" altLang="ko-KR" sz="1100" b="1" dirty="0">
                <a:ea typeface="HY신문명조" pitchFamily="18" charset="-127"/>
              </a:rPr>
              <a:t> </a:t>
            </a:r>
          </a:p>
        </p:txBody>
      </p:sp>
      <p:pic>
        <p:nvPicPr>
          <p:cNvPr id="2052" name="그림 2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5534025" y="9518381"/>
            <a:ext cx="1323975" cy="27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직사각형 14"/>
          <p:cNvSpPr/>
          <p:nvPr/>
        </p:nvSpPr>
        <p:spPr>
          <a:xfrm>
            <a:off x="0" y="9307513"/>
            <a:ext cx="6858000" cy="1746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dirty="0"/>
          </a:p>
        </p:txBody>
      </p:sp>
      <p:pic>
        <p:nvPicPr>
          <p:cNvPr id="2054" name="Picture 12328" descr="bar아래1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96875" y="287338"/>
            <a:ext cx="60706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163799" y="9545993"/>
            <a:ext cx="1007979" cy="357717"/>
          </a:xfrm>
          <a:prstGeom prst="rect">
            <a:avLst/>
          </a:prstGeom>
          <a:ln/>
        </p:spPr>
        <p:txBody>
          <a:bodyPr/>
          <a:lstStyle>
            <a:lvl1pPr>
              <a:defRPr sz="1000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de-DE" altLang="ko-KR" smtClean="0"/>
              <a:t>Page </a:t>
            </a:r>
            <a:r>
              <a:rPr lang="de-DE" altLang="ko-KR" smtClean="0">
                <a:sym typeface="Wingdings" pitchFamily="2" charset="2"/>
              </a:rPr>
              <a:t></a:t>
            </a:r>
            <a:r>
              <a:rPr lang="de-DE" altLang="ko-KR" smtClean="0"/>
              <a:t> </a:t>
            </a:r>
            <a:fld id="{AECDEBE6-B834-4520-970C-147B497A743E}" type="slidenum">
              <a:rPr lang="de-DE" altLang="ko-KR" smtClean="0"/>
              <a:pPr>
                <a:defRPr/>
              </a:pPr>
              <a:t>‹#›</a:t>
            </a:fld>
            <a:endParaRPr lang="de-DE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49" r:id="rId13"/>
    <p:sldLayoutId id="2147483750" r:id="rId14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산돌고딕 L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산돌고딕 L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산돌고딕 L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산돌고딕 L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산돌고딕 L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산돌고딕 L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산돌고딕 L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산돌고딕 L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0" descr="강렬한 붉은선 긋기.jpg"/>
          <p:cNvPicPr>
            <a:picLocks noChangeAspect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6858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16"/>
          <p:cNvSpPr txBox="1">
            <a:spLocks noChangeArrowheads="1"/>
          </p:cNvSpPr>
          <p:nvPr/>
        </p:nvSpPr>
        <p:spPr bwMode="auto">
          <a:xfrm>
            <a:off x="3721100" y="284163"/>
            <a:ext cx="43815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ko-KR" sz="1800" b="1" dirty="0">
                <a:latin typeface="모아멋L" charset="-127"/>
                <a:ea typeface="모아멋L" charset="-127"/>
              </a:rPr>
              <a:t>“</a:t>
            </a:r>
            <a:r>
              <a:rPr lang="ko-KR" altLang="en-US" sz="1800" b="1" dirty="0">
                <a:latin typeface="모아멋L" charset="-127"/>
                <a:ea typeface="모아멋L" charset="-127"/>
              </a:rPr>
              <a:t>보다 큰 나를 만나는 멋진 약속</a:t>
            </a:r>
            <a:r>
              <a:rPr lang="en-US" altLang="ko-KR" sz="1800" b="1" dirty="0">
                <a:latin typeface="모아멋L" charset="-127"/>
                <a:ea typeface="모아멋L" charset="-127"/>
              </a:rPr>
              <a:t>”</a:t>
            </a:r>
          </a:p>
          <a:p>
            <a:r>
              <a:rPr lang="en-US" altLang="ko-KR" sz="1600" dirty="0">
                <a:latin typeface="모아멋L" charset="-127"/>
                <a:ea typeface="모아멋L" charset="-127"/>
              </a:rPr>
              <a:t>- KPC </a:t>
            </a:r>
            <a:r>
              <a:rPr lang="ko-KR" altLang="en-US" sz="1600" dirty="0">
                <a:latin typeface="모아멋L" charset="-127"/>
                <a:ea typeface="모아멋L" charset="-127"/>
              </a:rPr>
              <a:t>대학인재양성프로그램 </a:t>
            </a:r>
          </a:p>
        </p:txBody>
      </p:sp>
      <p:sp>
        <p:nvSpPr>
          <p:cNvPr id="4102" name="TextBox 12"/>
          <p:cNvSpPr txBox="1">
            <a:spLocks noChangeArrowheads="1"/>
          </p:cNvSpPr>
          <p:nvPr/>
        </p:nvSpPr>
        <p:spPr bwMode="auto">
          <a:xfrm>
            <a:off x="44624" y="5440213"/>
            <a:ext cx="6741368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2014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학년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숭의여자대학교</a:t>
            </a:r>
            <a:endParaRPr lang="en-US" altLang="ko-KR" sz="2200" b="1" dirty="0" smtClean="0">
              <a:solidFill>
                <a:srgbClr val="0070C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endParaRPr lang="en-US" altLang="ko-KR" sz="700" b="1" dirty="0">
              <a:solidFill>
                <a:srgbClr val="0070C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200" b="1" dirty="0" smtClean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예비대학생을 </a:t>
            </a:r>
            <a:r>
              <a:rPr lang="ko-KR" altLang="en-US" sz="2200" b="1" dirty="0" smtClean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위한 커리어코칭 현장 캠프</a:t>
            </a:r>
            <a:endParaRPr lang="en-US" altLang="ko-KR" sz="2200" b="1" dirty="0" smtClean="0">
              <a:solidFill>
                <a:srgbClr val="0070C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endParaRPr lang="en-US" altLang="ko-KR" sz="300" b="1" dirty="0" smtClean="0">
              <a:solidFill>
                <a:srgbClr val="0070C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800" b="1" dirty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- Design Your Dream at </a:t>
            </a:r>
            <a:r>
              <a:rPr lang="en-US" altLang="ko-KR" sz="1800" b="1" dirty="0" smtClean="0">
                <a:solidFill>
                  <a:srgbClr val="0070C0"/>
                </a:solidFill>
                <a:latin typeface="HY헤드라인M" pitchFamily="18" charset="-127"/>
                <a:ea typeface="HY헤드라인M" pitchFamily="18" charset="-127"/>
              </a:rPr>
              <a:t>SOONGEUI WOMEN'S COLLEGE -</a:t>
            </a:r>
            <a:endParaRPr lang="en-US" altLang="ko-KR" sz="1800" b="1" dirty="0">
              <a:solidFill>
                <a:srgbClr val="0070C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 dirty="0"/>
          </a:p>
        </p:txBody>
      </p:sp>
      <p:pic>
        <p:nvPicPr>
          <p:cNvPr id="41985" name="_x104760384" descr="EMB00000a3412e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7757" y="9525508"/>
            <a:ext cx="1391463" cy="307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368660" y="4880992"/>
            <a:ext cx="66421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숭의여자대학교 예비대학생들의 자긍심 함양 및 미래에 대한 비전 제시를 위한 프로그램</a:t>
            </a:r>
            <a:endParaRPr lang="en-US" altLang="ko-KR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422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2"/>
          <p:cNvSpPr txBox="1">
            <a:spLocks noChangeArrowheads="1"/>
          </p:cNvSpPr>
          <p:nvPr/>
        </p:nvSpPr>
        <p:spPr bwMode="auto">
          <a:xfrm>
            <a:off x="542925" y="2065561"/>
            <a:ext cx="5772150" cy="511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rIns="0" anchor="ctr"/>
          <a:lstStyle/>
          <a:p>
            <a:pPr algn="just" latinLnBrk="0">
              <a:spcAft>
                <a:spcPts val="700"/>
              </a:spcAft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51204" name="그룹 55"/>
          <p:cNvGrpSpPr>
            <a:grpSpLocks/>
          </p:cNvGrpSpPr>
          <p:nvPr/>
        </p:nvGrpSpPr>
        <p:grpSpPr bwMode="auto">
          <a:xfrm>
            <a:off x="398463" y="2619909"/>
            <a:ext cx="4710112" cy="496887"/>
            <a:chOff x="184150" y="50800"/>
            <a:chExt cx="7038975" cy="731838"/>
          </a:xfrm>
        </p:grpSpPr>
        <p:pic>
          <p:nvPicPr>
            <p:cNvPr id="512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4150" y="50800"/>
              <a:ext cx="7038975" cy="731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27" name="Text Box 3"/>
            <p:cNvSpPr txBox="1">
              <a:spLocks noChangeArrowheads="1"/>
            </p:cNvSpPr>
            <p:nvPr/>
          </p:nvSpPr>
          <p:spPr bwMode="auto">
            <a:xfrm>
              <a:off x="879269" y="193426"/>
              <a:ext cx="5743634" cy="4068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b="1" dirty="0">
                  <a:solidFill>
                    <a:srgbClr val="FFFFFF"/>
                  </a:solidFill>
                  <a:latin typeface="맑은 고딕" pitchFamily="50" charset="-127"/>
                  <a:ea typeface="맑은 고딕" pitchFamily="50" charset="-127"/>
                </a:rPr>
                <a:t>프로그램 개요</a:t>
              </a:r>
            </a:p>
          </p:txBody>
        </p:sp>
      </p:grpSp>
      <p:graphicFrame>
        <p:nvGraphicFramePr>
          <p:cNvPr id="11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2165492"/>
              </p:ext>
            </p:extLst>
          </p:nvPr>
        </p:nvGraphicFramePr>
        <p:xfrm>
          <a:off x="434975" y="3066633"/>
          <a:ext cx="5988050" cy="6109966"/>
        </p:xfrm>
        <a:graphic>
          <a:graphicData uri="http://schemas.openxmlformats.org/drawingml/2006/table">
            <a:tbl>
              <a:tblPr/>
              <a:tblGrid>
                <a:gridCol w="949325"/>
                <a:gridCol w="5038725"/>
              </a:tblGrid>
              <a:tr h="4299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과정명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A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2014 </a:t>
                      </a:r>
                      <a:r>
                        <a:rPr lang="ko-KR" altLang="en-US" sz="11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숭의여자대학교</a:t>
                      </a:r>
                      <a:r>
                        <a:rPr lang="ko-KR" altLang="en-US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예비대학생을 </a:t>
                      </a:r>
                      <a:r>
                        <a:rPr lang="ko-KR" altLang="en-US" sz="11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위한 커리어코칭 현장캠프</a:t>
                      </a:r>
                      <a:endParaRPr lang="en-US" altLang="ko-KR" sz="11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28568">
                <a:tc>
                  <a:txBody>
                    <a:bodyPr/>
                    <a:lstStyle/>
                    <a:p>
                      <a:pPr marL="85725" marR="0" lvl="0" indent="-85725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교육목표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생각과 관점의 변화를 통해 긍정적인 에너지를 형성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자신을 객관적으로 바라보고 콤플렉스를 극복하여 자존감을 높인다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삶의 방향과 행복을 결정하는 자신만의 가치관을 찾는다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인생의 방향을 설정하고 소중하고 중요한 것이 무엇인지 알아본다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목표를 분명히 정함으로써 대학생활 및 삶의 동기부여를 가진다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가치 있는 비전을 성취하기 위해 현재의 행동 목표를 수립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열등감을 극복하고 자신감을 심어주는 자존감 교육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생각과 관점을 변화시켜줄 긍정마인드 교육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자신의 올바른 이상과 가치를 알 수 있는 가치관 교육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4613">
                <a:tc>
                  <a:txBody>
                    <a:bodyPr/>
                    <a:lstStyle/>
                    <a:p>
                      <a:pPr marL="85725" marR="0" lvl="0" indent="-85725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교육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85725" marR="0" lvl="0" indent="-85725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기대효과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비전 있는 삶은 삶의 여러 가지 문제들의 우선순위를 정할 수 있다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자신에게 에너지를 주는 일이 무엇인지 알 수 있다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작은 행동 목표의 성취는 삶의 행복도를 높인다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참여형 교육으로 학생들의 수업 흥미도 및 집중도 향상 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막연히 꿈만 꾸는 단계에서 비전을 꿈꾸는 단계로 나아간다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자존감을 향상하여 자신감 있는 생활을 위한 훈련을 쌓을 수 있다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마음의 긍정적인 에너지를 높여 스트레스를 줄일 수 있다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새로운 관점과 다양한 사례를 통해 삶을 바라보는 태도를 변화시킨다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자신의 가치관을 찾고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삶의 행동목표들을 세울 수 있습니다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.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894">
                <a:tc>
                  <a:txBody>
                    <a:bodyPr/>
                    <a:lstStyle/>
                    <a:p>
                      <a:pPr marL="85725" marR="0" lvl="0" indent="-85725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교육기간 </a:t>
                      </a:r>
                      <a: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및 시간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※ </a:t>
                      </a: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2014. 2.21~3 . 1(</a:t>
                      </a:r>
                      <a:r>
                        <a:rPr kumimoji="0" lang="ko-KR" alt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기간 중 </a:t>
                      </a: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4</a:t>
                      </a:r>
                      <a:r>
                        <a:rPr kumimoji="0" lang="ko-KR" alt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회</a:t>
                      </a:r>
                      <a:r>
                        <a:rPr kumimoji="0" lang="en-US" altLang="ko-KR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  </a:t>
                      </a:r>
                      <a:r>
                        <a:rPr kumimoji="0" lang="ko-KR" alt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각 과별 일정은 학과 게시판 참조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431">
                <a:tc>
                  <a:txBody>
                    <a:bodyPr/>
                    <a:lstStyle/>
                    <a:p>
                      <a:pPr marL="85725" marR="0" lvl="0" indent="-85725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교육장소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CC99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한국야쿠르트 인재개발원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주소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경기도 양평군 단월면 석산리 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번지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3385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5"/>
          <p:cNvGrpSpPr>
            <a:grpSpLocks/>
          </p:cNvGrpSpPr>
          <p:nvPr/>
        </p:nvGrpSpPr>
        <p:grpSpPr bwMode="auto">
          <a:xfrm>
            <a:off x="483084" y="428497"/>
            <a:ext cx="4710112" cy="496887"/>
            <a:chOff x="184150" y="50800"/>
            <a:chExt cx="7038975" cy="731838"/>
          </a:xfrm>
        </p:grpSpPr>
        <p:pic>
          <p:nvPicPr>
            <p:cNvPr id="5433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4150" y="50800"/>
              <a:ext cx="7038975" cy="731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38" name="Text Box 3"/>
            <p:cNvSpPr txBox="1">
              <a:spLocks noChangeArrowheads="1"/>
            </p:cNvSpPr>
            <p:nvPr/>
          </p:nvSpPr>
          <p:spPr bwMode="auto">
            <a:xfrm>
              <a:off x="879269" y="193426"/>
              <a:ext cx="5743634" cy="407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b="1" dirty="0" smtClean="0">
                  <a:solidFill>
                    <a:srgbClr val="FFFFFF"/>
                  </a:solidFill>
                  <a:latin typeface="맑은 고딕" pitchFamily="50" charset="-127"/>
                  <a:ea typeface="맑은 고딕" pitchFamily="50" charset="-127"/>
                </a:rPr>
                <a:t>커리어코칭 현장 </a:t>
              </a:r>
              <a:r>
                <a:rPr lang="ko-KR" altLang="en-US" b="1" dirty="0" smtClean="0">
                  <a:solidFill>
                    <a:srgbClr val="FFFFFF"/>
                  </a:solidFill>
                  <a:latin typeface="맑은 고딕" pitchFamily="50" charset="-127"/>
                  <a:ea typeface="맑은 고딕" pitchFamily="50" charset="-127"/>
                </a:rPr>
                <a:t>캠프 일정표</a:t>
              </a:r>
              <a:endParaRPr lang="ko-KR" altLang="en-US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aphicFrame>
        <p:nvGraphicFramePr>
          <p:cNvPr id="9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661599"/>
              </p:ext>
            </p:extLst>
          </p:nvPr>
        </p:nvGraphicFramePr>
        <p:xfrm>
          <a:off x="238127" y="1286593"/>
          <a:ext cx="6416263" cy="7944841"/>
        </p:xfrm>
        <a:graphic>
          <a:graphicData uri="http://schemas.openxmlformats.org/drawingml/2006/table">
            <a:tbl>
              <a:tblPr/>
              <a:tblGrid>
                <a:gridCol w="454571"/>
                <a:gridCol w="648072"/>
                <a:gridCol w="1260140"/>
                <a:gridCol w="2743692"/>
                <a:gridCol w="1309788"/>
              </a:tblGrid>
              <a:tr h="3428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일차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강의주제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세부교육내용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735815">
                <a:tc rowSpan="6">
                  <a:txBody>
                    <a:bodyPr/>
                    <a:lstStyle/>
                    <a:p>
                      <a:pPr marL="85725" marR="0" lvl="0" indent="-85725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11:10~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12:00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(50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5725" marR="0" lvl="0" indent="-85725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오리엔테이션</a:t>
                      </a:r>
                    </a:p>
                    <a:p>
                      <a:pPr marL="85725" marR="0" lvl="0" indent="-85725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&amp;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개강식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교육프로그램 소개 및 담당자 소개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입소식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&amp;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숭의여자대학교 인사말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*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한국생산성본부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교육담당자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*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숭의여자대학교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2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12:00~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13:00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중식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(Lunch)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09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13:00~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15:00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(2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[Phase 01]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Self–Leadership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자기 주도적인 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삶을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위하여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…)</a:t>
                      </a:r>
                      <a:endParaRPr kumimoji="1" lang="ko-KR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참여형 실습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] Ice Breaking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을 이용한 자기인식 및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 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대학생활 동기부여 프로그램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성공적인 사회진출을 위해 적극적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긍정적인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마인드로 진로를 설정하고 경쟁력있는 사회인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으로 성장하는 프로그램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적극적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긍정적 대학생활 마인드 확립을 위한 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Self-Leadership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프로그램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자존감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자신감 형성 및 향상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한국생산성본부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대표강사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외래강사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초빙강사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63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15:00~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18:00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(3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[Phase 02] 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내가 그리고</a:t>
                      </a:r>
                      <a:endParaRPr kumimoji="1" lang="en-US" altLang="ko-KR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내가 설계한다</a:t>
                      </a:r>
                      <a:endParaRPr kumimoji="1" lang="en-US" altLang="ko-KR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인생 설계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비전 찾기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참여형 실습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] 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자신의 비전을 찾고 인생을 설계해 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/>
                      </a:r>
                      <a:b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          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보는 프로그램</a:t>
                      </a:r>
                      <a:endParaRPr kumimoji="1" lang="en-US" altLang="ko-KR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- 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자신의 가치 있는 삶을 위해 자기 탐색을 통해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/>
                      </a:r>
                      <a:b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강점을 알아보고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가치와 강점이 녹아있는 인생을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/>
                      </a:r>
                      <a:b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 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설계해 본다</a:t>
                      </a:r>
                      <a:endParaRPr kumimoji="1" lang="en-US" altLang="ko-KR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- 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미래에 대해서 생각해보며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현재 해야 할 일들에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/>
                      </a:r>
                      <a:b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</a:b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 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대해서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 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분명한 동기부여를 가져 본다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자기계발을 위한 비전성장 그래프 작성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(Day by Day / Step by Step / Stage to Stage)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- 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비전노트 작성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한달 후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년 후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-3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년 후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-5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년 후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-10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년 후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-20</a:t>
                      </a:r>
                      <a:r>
                        <a:rPr kumimoji="0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년 후</a:t>
                      </a: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  <a:endParaRPr kumimoji="0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한국생산성본부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대표강사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외래강사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초빙강사</a:t>
                      </a:r>
                      <a:endParaRPr kumimoji="1" lang="ko-KR" alt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2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18:00~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19:20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숙소 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안내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배정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및 석식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(Dinner)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3633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19:20~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21:20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(2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[Phase 03] </a:t>
                      </a:r>
                    </a:p>
                    <a:p>
                      <a:pPr marL="85725" marR="0" lvl="0" indent="-85725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대학생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,</a:t>
                      </a:r>
                    </a:p>
                    <a:p>
                      <a:pPr marL="85725" marR="0" lvl="0" indent="-85725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시간이 생명이다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.</a:t>
                      </a:r>
                      <a:endParaRPr kumimoji="1" lang="ko-KR" altLang="en-US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85725" marR="0" lvl="0" indent="-85725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우선순위에 따른 </a:t>
                      </a:r>
                      <a:endParaRPr kumimoji="1" lang="en-US" altLang="ko-KR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85725" marR="0" lvl="0" indent="-85725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시간관리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[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참여형 특강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]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자신의 시간을 자율적으로 운영하는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효과적인 시간관리 프로그램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시간을 분배하는 우선 순위 법칙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시간표 관리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틈새 시간 공략법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강점 유형에 따른 시간 관리 비법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아침형 인간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저녁형 인간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새벽형 인간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효과적 시간관리를 위한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단계 원칙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시간관리를 위한 분석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시간배분의 우선순위 정하기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 </a:t>
                      </a:r>
                      <a:b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(ABC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시스템을 이용 활동지 작성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시간배분의 우선순위 정하기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 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목록형 활동지 작성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한국생산성본부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대표강사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외래강사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초빙강사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9551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5"/>
          <p:cNvGrpSpPr>
            <a:grpSpLocks/>
          </p:cNvGrpSpPr>
          <p:nvPr/>
        </p:nvGrpSpPr>
        <p:grpSpPr bwMode="auto">
          <a:xfrm>
            <a:off x="483084" y="416496"/>
            <a:ext cx="4710112" cy="496887"/>
            <a:chOff x="184150" y="50800"/>
            <a:chExt cx="7038975" cy="731838"/>
          </a:xfrm>
        </p:grpSpPr>
        <p:pic>
          <p:nvPicPr>
            <p:cNvPr id="5534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4150" y="50800"/>
              <a:ext cx="7038975" cy="7318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348" name="Text Box 3"/>
            <p:cNvSpPr txBox="1">
              <a:spLocks noChangeArrowheads="1"/>
            </p:cNvSpPr>
            <p:nvPr/>
          </p:nvSpPr>
          <p:spPr bwMode="auto">
            <a:xfrm>
              <a:off x="879269" y="193426"/>
              <a:ext cx="5743634" cy="407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ko-KR" altLang="en-US" b="1" dirty="0" smtClean="0">
                  <a:solidFill>
                    <a:srgbClr val="FFFFFF"/>
                  </a:solidFill>
                  <a:latin typeface="맑은 고딕" pitchFamily="50" charset="-127"/>
                  <a:ea typeface="맑은 고딕" pitchFamily="50" charset="-127"/>
                </a:rPr>
                <a:t>커리어코칭 현장 </a:t>
              </a:r>
              <a:r>
                <a:rPr lang="ko-KR" altLang="en-US" b="1" dirty="0" smtClean="0">
                  <a:solidFill>
                    <a:srgbClr val="FFFFFF"/>
                  </a:solidFill>
                  <a:latin typeface="맑은 고딕" pitchFamily="50" charset="-127"/>
                  <a:ea typeface="맑은 고딕" pitchFamily="50" charset="-127"/>
                </a:rPr>
                <a:t>캠프</a:t>
              </a:r>
              <a:endParaRPr lang="ko-KR" altLang="en-US" b="1" dirty="0">
                <a:solidFill>
                  <a:srgbClr val="FFFFFF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graphicFrame>
        <p:nvGraphicFramePr>
          <p:cNvPr id="10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81256784"/>
              </p:ext>
            </p:extLst>
          </p:nvPr>
        </p:nvGraphicFramePr>
        <p:xfrm>
          <a:off x="188641" y="1208584"/>
          <a:ext cx="6517525" cy="5592023"/>
        </p:xfrm>
        <a:graphic>
          <a:graphicData uri="http://schemas.openxmlformats.org/drawingml/2006/table">
            <a:tbl>
              <a:tblPr/>
              <a:tblGrid>
                <a:gridCol w="453334"/>
                <a:gridCol w="732310"/>
                <a:gridCol w="1370639"/>
                <a:gridCol w="2700300"/>
                <a:gridCol w="1260942"/>
              </a:tblGrid>
              <a:tr h="41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일차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강의주제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세부교육내용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555195">
                <a:tc rowSpan="4">
                  <a:txBody>
                    <a:bodyPr/>
                    <a:lstStyle/>
                    <a:p>
                      <a:pPr marL="85725" marR="0" lvl="0" indent="-85725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08:00~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09:20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20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조식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(Breakfast)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및 숙소 정리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043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09:20~</a:t>
                      </a:r>
                      <a:b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12:20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(3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[Phase 04]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새로운 환경 속 </a:t>
                      </a:r>
                      <a:endParaRPr kumimoji="1" lang="en-US" altLang="ko-KR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대인관계의 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지혜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&lt;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커뮤니케이션 </a:t>
                      </a:r>
                      <a:endParaRPr kumimoji="1" lang="en-US" altLang="ko-KR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역량 강화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&gt; </a:t>
                      </a:r>
                      <a:endParaRPr kumimoji="1" lang="en-US" altLang="ko-KR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/ 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호감가는 매력을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만드는 기본 매너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[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참여형 실습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]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후배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동기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윗분들간 지혜롭게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 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대화하는 방법과 원만한 대인관계를 위한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       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프로그램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예의 있는 말하기 말하기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단어 선택과 어투 및 말의 온도 고치기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대인관계 향상을 위한 역지사지 생각해보기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마음이 먼저다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단체 활동을 통한 팀워크 향상 및 협동심 기르기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이미지의 형성과 관리의 필요성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매력적인 이미지를 위한 대학생의 옷차림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대학생의 기본 행동 매너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대화 매너의 중요성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 대학사회 내의 매너실태 및 잘못된 대화 매너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바람직한 대학생활을 위한 구성원간의 행동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/>
                      </a:r>
                      <a:b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및 대화 매너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교수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vs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학생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학생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vs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학생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교직원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vs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학생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호감가는 대학생활을 위한 상황 별 매너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  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소개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전자메일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전화 대화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식사 시 대화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한국생산성본부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대표강사</a:t>
                      </a: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외래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초빙강사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1" lang="ko-KR" alt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4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12:20~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13:20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(1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시간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중식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(Lunch)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7276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13:20~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14:00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(40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분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[</a:t>
                      </a:r>
                      <a:r>
                        <a:rPr kumimoji="1" lang="ko-KR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수료식</a:t>
                      </a:r>
                      <a:r>
                        <a:rPr kumimoji="1" lang="en-US" altLang="ko-KR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  <a:cs typeface="+mn-cs"/>
                        </a:rPr>
                        <a:t>]</a:t>
                      </a:r>
                      <a:endParaRPr kumimoji="1" lang="ko-KR" altLang="en-US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-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프로그램 총평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동영상 시연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설문지 작성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b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</a:b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단체사진 촬영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퇴소식 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/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귀가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*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한국생산성본부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교육담당자</a:t>
                      </a:r>
                      <a:endParaRPr kumimoji="1" lang="en-US" altLang="ko-KR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* 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숭의여자대학교</a:t>
                      </a:r>
                    </a:p>
                  </a:txBody>
                  <a:tcPr marL="90000" marR="90000" marT="36000" marB="36000" anchor="ctr" horzOverflow="overflow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9644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사업수행전략">
  <a:themeElements>
    <a:clrScheme name="사업수행전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사업수행전략">
      <a:majorFont>
        <a:latin typeface="Times New Roman"/>
        <a:ea typeface="산돌고딕 L"/>
        <a:cs typeface=""/>
      </a:majorFont>
      <a:minorFont>
        <a:latin typeface="Times New Roman"/>
        <a:ea typeface="산돌고딕 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사업수행전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사업수행전략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사업수행전략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사업수행전략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사업수행전략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사업수행전략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사업수행전략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34000</TotalTime>
  <Words>469</Words>
  <Application>Microsoft Office PowerPoint</Application>
  <PresentationFormat>A4 용지(210x297mm)</PresentationFormat>
  <Paragraphs>164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6" baseType="lpstr">
      <vt:lpstr>굴림</vt:lpstr>
      <vt:lpstr>Arial</vt:lpstr>
      <vt:lpstr>모아멋L</vt:lpstr>
      <vt:lpstr>HY헤드라인M</vt:lpstr>
      <vt:lpstr>Book Antiqua</vt:lpstr>
      <vt:lpstr>HY울릉도B</vt:lpstr>
      <vt:lpstr>맑은 고딕</vt:lpstr>
      <vt:lpstr>Wingdings</vt:lpstr>
      <vt:lpstr>Times New Roman</vt:lpstr>
      <vt:lpstr>산돌고딕 L</vt:lpstr>
      <vt:lpstr>HY신문명조</vt:lpstr>
      <vt:lpstr>사업수행전략</vt:lpstr>
      <vt:lpstr>슬라이드 1</vt:lpstr>
      <vt:lpstr>슬라이드 2</vt:lpstr>
      <vt:lpstr>슬라이드 3</vt:lpstr>
      <vt:lpstr>슬라이드 4</vt:lpstr>
    </vt:vector>
  </TitlesOfParts>
  <Company>한국생산성본부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[건설교통부]지하시설물통합관리를위한정보전략계획(ISP)</dc:title>
  <dc:creator>변종봉</dc:creator>
  <cp:lastModifiedBy>숭의</cp:lastModifiedBy>
  <cp:revision>1796</cp:revision>
  <cp:lastPrinted>2013-10-23T09:30:17Z</cp:lastPrinted>
  <dcterms:created xsi:type="dcterms:W3CDTF">1999-12-22T11:38:07Z</dcterms:created>
  <dcterms:modified xsi:type="dcterms:W3CDTF">2014-02-13T04:39:13Z</dcterms:modified>
</cp:coreProperties>
</file>