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7" r:id="rId2"/>
    <p:sldId id="288" r:id="rId3"/>
    <p:sldId id="281" r:id="rId4"/>
    <p:sldId id="28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5622" autoAdjust="0"/>
  </p:normalViewPr>
  <p:slideViewPr>
    <p:cSldViewPr showGuides="1">
      <p:cViewPr>
        <p:scale>
          <a:sx n="106" d="100"/>
          <a:sy n="106" d="100"/>
        </p:scale>
        <p:origin x="-1728" y="-348"/>
      </p:cViewPr>
      <p:guideLst>
        <p:guide orient="horz" pos="2160"/>
        <p:guide orient="horz" pos="482"/>
        <p:guide orient="horz" pos="1026"/>
        <p:guide pos="2880"/>
        <p:guide pos="340"/>
        <p:guide pos="54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50F00-7E7E-40C5-98A0-8D460820D391}" type="datetimeFigureOut">
              <a:rPr lang="ko-KR" altLang="en-US" smtClean="0"/>
              <a:t>2014-08-25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E96C5-251F-4EFE-8464-FAD6D84D57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1385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E96C5-251F-4EFE-8464-FAD6D84D57FA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34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E96C5-251F-4EFE-8464-FAD6D84D57FA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343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E96C5-251F-4EFE-8464-FAD6D84D57FA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343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E96C5-251F-4EFE-8464-FAD6D84D57FA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34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0030-AF4C-4EB5-9C60-C9967B2F3CB0}" type="datetimeFigureOut">
              <a:rPr lang="ko-KR" altLang="en-US" smtClean="0"/>
              <a:t>2014-08-25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EDFF-89C4-4B59-A26B-BFEBDD7D08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739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0030-AF4C-4EB5-9C60-C9967B2F3CB0}" type="datetimeFigureOut">
              <a:rPr lang="ko-KR" altLang="en-US" smtClean="0"/>
              <a:t>2014-08-25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EDFF-89C4-4B59-A26B-BFEBDD7D08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011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0030-AF4C-4EB5-9C60-C9967B2F3CB0}" type="datetimeFigureOut">
              <a:rPr lang="ko-KR" altLang="en-US" smtClean="0"/>
              <a:t>2014-08-25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EDFF-89C4-4B59-A26B-BFEBDD7D08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6561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0030-AF4C-4EB5-9C60-C9967B2F3CB0}" type="datetimeFigureOut">
              <a:rPr lang="ko-KR" altLang="en-US" smtClean="0"/>
              <a:t>2014-08-25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EDFF-89C4-4B59-A26B-BFEBDD7D08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4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0030-AF4C-4EB5-9C60-C9967B2F3CB0}" type="datetimeFigureOut">
              <a:rPr lang="ko-KR" altLang="en-US" smtClean="0"/>
              <a:t>2014-08-25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EDFF-89C4-4B59-A26B-BFEBDD7D08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587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0030-AF4C-4EB5-9C60-C9967B2F3CB0}" type="datetimeFigureOut">
              <a:rPr lang="ko-KR" altLang="en-US" smtClean="0"/>
              <a:t>2014-08-25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EDFF-89C4-4B59-A26B-BFEBDD7D08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55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0030-AF4C-4EB5-9C60-C9967B2F3CB0}" type="datetimeFigureOut">
              <a:rPr lang="ko-KR" altLang="en-US" smtClean="0"/>
              <a:t>2014-08-25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EDFF-89C4-4B59-A26B-BFEBDD7D08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53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0030-AF4C-4EB5-9C60-C9967B2F3CB0}" type="datetimeFigureOut">
              <a:rPr lang="ko-KR" altLang="en-US" smtClean="0"/>
              <a:t>2014-08-25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EDFF-89C4-4B59-A26B-BFEBDD7D08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115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0030-AF4C-4EB5-9C60-C9967B2F3CB0}" type="datetimeFigureOut">
              <a:rPr lang="ko-KR" altLang="en-US" smtClean="0"/>
              <a:t>2014-08-25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EDFF-89C4-4B59-A26B-BFEBDD7D08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943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0030-AF4C-4EB5-9C60-C9967B2F3CB0}" type="datetimeFigureOut">
              <a:rPr lang="ko-KR" altLang="en-US" smtClean="0"/>
              <a:t>2014-08-25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EDFF-89C4-4B59-A26B-BFEBDD7D08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89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40030-AF4C-4EB5-9C60-C9967B2F3CB0}" type="datetimeFigureOut">
              <a:rPr lang="ko-KR" altLang="en-US" smtClean="0"/>
              <a:t>2014-08-25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3EDFF-89C4-4B59-A26B-BFEBDD7D08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882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40030-AF4C-4EB5-9C60-C9967B2F3CB0}" type="datetimeFigureOut">
              <a:rPr lang="ko-KR" altLang="en-US" smtClean="0"/>
              <a:t>2014-08-25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3EDFF-89C4-4B59-A26B-BFEBDD7D08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24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adown.co.k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683568" y="131924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565060" y="1190876"/>
            <a:ext cx="8284867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rgbClr val="92D050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ea"/>
              </a:rPr>
              <a:t>응모부문 및 과제</a:t>
            </a:r>
            <a:endParaRPr lang="en-US" altLang="ko-KR" sz="1400" dirty="0">
              <a:ln>
                <a:solidFill>
                  <a:srgbClr val="92D050"/>
                </a:solidFill>
              </a:ln>
              <a:solidFill>
                <a:schemeClr val="accent3">
                  <a:lumMod val="75000"/>
                </a:schemeClr>
              </a:solidFill>
              <a:latin typeface="+mn-ea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sz="1400" dirty="0" smtClean="0">
                <a:latin typeface="+mn-ea"/>
              </a:rPr>
              <a:t> UCC          </a:t>
            </a:r>
            <a:r>
              <a:rPr lang="ko-KR" altLang="en-US" sz="1400" dirty="0" smtClean="0">
                <a:latin typeface="+mn-ea"/>
              </a:rPr>
              <a:t>나트륨</a:t>
            </a:r>
            <a:r>
              <a:rPr lang="en-US" altLang="ko-KR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저감화 인식을 위한 </a:t>
            </a:r>
            <a:r>
              <a:rPr lang="en-US" altLang="ko-KR" sz="1400" dirty="0">
                <a:latin typeface="+mn-ea"/>
              </a:rPr>
              <a:t>UCC</a:t>
            </a:r>
            <a:r>
              <a:rPr lang="ko-KR" altLang="en-US" sz="1400" dirty="0">
                <a:latin typeface="+mn-ea"/>
              </a:rPr>
              <a:t>공모전 </a:t>
            </a:r>
            <a:endParaRPr lang="en-US" altLang="ko-KR" sz="1400" dirty="0">
              <a:latin typeface="+mn-ea"/>
            </a:endParaRPr>
          </a:p>
          <a:p>
            <a:r>
              <a:rPr lang="ko-KR" altLang="en-US" sz="1400" dirty="0" smtClean="0">
                <a:latin typeface="+mn-ea"/>
              </a:rPr>
              <a:t>                     주제</a:t>
            </a:r>
            <a:r>
              <a:rPr lang="en-US" altLang="ko-KR" sz="1400" dirty="0">
                <a:latin typeface="+mn-ea"/>
              </a:rPr>
              <a:t>1) </a:t>
            </a:r>
            <a:r>
              <a:rPr lang="ko-KR" altLang="en-US" sz="1400" dirty="0">
                <a:latin typeface="+mn-ea"/>
              </a:rPr>
              <a:t>음식을 섭취하는 장면을 촬영하여 편집</a:t>
            </a:r>
            <a:endParaRPr lang="en-US" altLang="ko-KR" sz="1400" dirty="0">
              <a:latin typeface="+mn-ea"/>
            </a:endParaRPr>
          </a:p>
          <a:p>
            <a:r>
              <a:rPr lang="en-US" altLang="ko-KR" sz="1400" dirty="0">
                <a:latin typeface="+mn-ea"/>
              </a:rPr>
              <a:t>         </a:t>
            </a:r>
            <a:r>
              <a:rPr lang="en-US" altLang="ko-KR" sz="1400" dirty="0" smtClean="0">
                <a:latin typeface="+mn-ea"/>
              </a:rPr>
              <a:t>              </a:t>
            </a:r>
            <a:r>
              <a:rPr lang="ko-KR" altLang="en-US" sz="1400" dirty="0" smtClean="0">
                <a:latin typeface="+mn-ea"/>
              </a:rPr>
              <a:t>가족의 </a:t>
            </a:r>
            <a:r>
              <a:rPr lang="ko-KR" altLang="en-US" sz="1400" dirty="0">
                <a:latin typeface="+mn-ea"/>
              </a:rPr>
              <a:t>식습관에 대한 내용 문구로 삽입</a:t>
            </a:r>
            <a:endParaRPr lang="en-US" altLang="ko-KR" sz="1400" dirty="0">
              <a:latin typeface="+mn-ea"/>
            </a:endParaRPr>
          </a:p>
          <a:p>
            <a:r>
              <a:rPr lang="en-US" altLang="ko-KR" sz="1400" dirty="0">
                <a:latin typeface="+mn-ea"/>
              </a:rPr>
              <a:t>         </a:t>
            </a:r>
            <a:r>
              <a:rPr lang="en-US" altLang="ko-KR" sz="1400" dirty="0" smtClean="0">
                <a:latin typeface="+mn-ea"/>
              </a:rPr>
              <a:t>              </a:t>
            </a:r>
            <a:r>
              <a:rPr lang="ko-KR" altLang="en-US" sz="1400" dirty="0" smtClean="0">
                <a:latin typeface="+mn-ea"/>
              </a:rPr>
              <a:t>실천할 </a:t>
            </a:r>
            <a:r>
              <a:rPr lang="ko-KR" altLang="en-US" sz="1400" dirty="0">
                <a:latin typeface="+mn-ea"/>
              </a:rPr>
              <a:t>수 있는 행동 변화양식 등을 </a:t>
            </a:r>
            <a:r>
              <a:rPr lang="ko-KR" altLang="en-US" sz="1400" dirty="0" smtClean="0">
                <a:latin typeface="+mn-ea"/>
              </a:rPr>
              <a:t>제시</a:t>
            </a:r>
            <a:endParaRPr lang="en-US" altLang="ko-KR" sz="1400" dirty="0" smtClean="0">
              <a:latin typeface="+mn-ea"/>
            </a:endParaRPr>
          </a:p>
          <a:p>
            <a:r>
              <a:rPr lang="ko-KR" altLang="en-US" sz="1400" dirty="0" smtClean="0">
                <a:latin typeface="+mn-ea"/>
              </a:rPr>
              <a:t>                     주제</a:t>
            </a:r>
            <a:r>
              <a:rPr lang="en-US" altLang="ko-KR" sz="1400" dirty="0">
                <a:latin typeface="+mn-ea"/>
              </a:rPr>
              <a:t>2) </a:t>
            </a:r>
            <a:r>
              <a:rPr lang="ko-KR" altLang="en-US" sz="1400" dirty="0">
                <a:latin typeface="+mn-ea"/>
              </a:rPr>
              <a:t>시사프로그램 또는 </a:t>
            </a:r>
            <a:r>
              <a:rPr lang="ko-KR" altLang="en-US" sz="1400" dirty="0" err="1">
                <a:latin typeface="+mn-ea"/>
              </a:rPr>
              <a:t>인포그래픽</a:t>
            </a:r>
            <a:r>
              <a:rPr lang="ko-KR" altLang="en-US" sz="1400" dirty="0">
                <a:latin typeface="+mn-ea"/>
              </a:rPr>
              <a:t> 형식 </a:t>
            </a:r>
          </a:p>
          <a:p>
            <a:endParaRPr lang="en-US" altLang="ko-KR" sz="1400" dirty="0" smtClean="0">
              <a:latin typeface="+mn-ea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ko-KR" altLang="en-US" sz="1400" dirty="0" smtClean="0">
                <a:latin typeface="+mn-ea"/>
              </a:rPr>
              <a:t>애니메이션   </a:t>
            </a:r>
            <a:r>
              <a:rPr lang="ko-KR" altLang="en-US" sz="1400" dirty="0">
                <a:latin typeface="+mn-ea"/>
              </a:rPr>
              <a:t>재미있게 배우는 나트륨 애니메이션 </a:t>
            </a:r>
            <a:endParaRPr lang="en-US" altLang="ko-KR" sz="1400" dirty="0" smtClean="0">
              <a:latin typeface="+mn-ea"/>
            </a:endParaRPr>
          </a:p>
          <a:p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                   </a:t>
            </a:r>
            <a:r>
              <a:rPr lang="ko-KR" altLang="en-US" sz="1400" dirty="0" smtClean="0">
                <a:latin typeface="+mn-ea"/>
              </a:rPr>
              <a:t>전 </a:t>
            </a:r>
            <a:r>
              <a:rPr lang="ko-KR" altLang="en-US" sz="1400" dirty="0">
                <a:latin typeface="+mn-ea"/>
              </a:rPr>
              <a:t>연령이 재미있고 쉽게 배울 수 있는 간단하고 교육적인 애니메이션</a:t>
            </a:r>
            <a:endParaRPr lang="en-US" altLang="ko-KR" sz="1400" dirty="0">
              <a:latin typeface="+mn-ea"/>
            </a:endParaRPr>
          </a:p>
          <a:p>
            <a:endParaRPr lang="en-US" altLang="ko-KR" sz="1400" dirty="0">
              <a:latin typeface="+mn-ea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ko-KR" altLang="en-US" sz="1400" dirty="0" smtClean="0">
                <a:latin typeface="+mn-ea"/>
              </a:rPr>
              <a:t>포스터         </a:t>
            </a:r>
            <a:r>
              <a:rPr lang="ko-KR" altLang="en-US" sz="1400" dirty="0">
                <a:latin typeface="+mn-ea"/>
              </a:rPr>
              <a:t>초</a:t>
            </a:r>
            <a:r>
              <a:rPr lang="en-US" altLang="ko-KR" sz="1400" dirty="0">
                <a:latin typeface="+mn-ea"/>
              </a:rPr>
              <a:t>·</a:t>
            </a:r>
            <a:r>
              <a:rPr lang="ko-KR" altLang="en-US" sz="1400" dirty="0">
                <a:latin typeface="+mn-ea"/>
              </a:rPr>
              <a:t>중학생 대상 나트륨 줄이기 실천의식 확산을 위한 포스터  </a:t>
            </a:r>
            <a:endParaRPr lang="en-US" altLang="ko-KR" sz="1400" dirty="0">
              <a:latin typeface="+mn-ea"/>
            </a:endParaRPr>
          </a:p>
          <a:p>
            <a:r>
              <a:rPr lang="en-US" altLang="ko-KR" sz="1400" dirty="0" smtClean="0">
                <a:latin typeface="+mn-ea"/>
              </a:rPr>
              <a:t>                      </a:t>
            </a:r>
            <a:r>
              <a:rPr lang="ko-KR" altLang="en-US" sz="1400" dirty="0">
                <a:latin typeface="+mn-ea"/>
              </a:rPr>
              <a:t>나트륨 줄이기의 필요성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과잉섭취에 대한 경각심을 유발하는 </a:t>
            </a:r>
            <a:r>
              <a:rPr lang="ko-KR" altLang="en-US" sz="1400" dirty="0" smtClean="0">
                <a:latin typeface="+mn-ea"/>
              </a:rPr>
              <a:t>내용</a:t>
            </a:r>
            <a:endParaRPr lang="en-US" altLang="ko-KR" sz="1400" dirty="0" smtClean="0">
              <a:latin typeface="+mn-ea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ko-KR" altLang="en-US" sz="1400" dirty="0" smtClean="0">
                <a:latin typeface="+mn-ea"/>
              </a:rPr>
              <a:t>캐릭터         나트륨 </a:t>
            </a:r>
            <a:r>
              <a:rPr lang="ko-KR" altLang="en-US" sz="1400" dirty="0">
                <a:latin typeface="+mn-ea"/>
              </a:rPr>
              <a:t>줄이기의 함축적 의미를 담은 </a:t>
            </a:r>
            <a:r>
              <a:rPr lang="en-US" altLang="ko-KR" sz="1400" dirty="0">
                <a:latin typeface="+mn-ea"/>
              </a:rPr>
              <a:t>“</a:t>
            </a:r>
            <a:r>
              <a:rPr lang="ko-KR" altLang="en-US" sz="1400" dirty="0">
                <a:latin typeface="+mn-ea"/>
              </a:rPr>
              <a:t>캐릭터</a:t>
            </a:r>
            <a:r>
              <a:rPr lang="en-US" altLang="ko-KR" sz="1400" dirty="0">
                <a:latin typeface="+mn-ea"/>
              </a:rPr>
              <a:t>’</a:t>
            </a:r>
          </a:p>
          <a:p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                   </a:t>
            </a:r>
            <a:r>
              <a:rPr lang="ko-KR" altLang="en-US" sz="1400" dirty="0">
                <a:latin typeface="+mn-ea"/>
              </a:rPr>
              <a:t>캐릭터의 상징적 의미 및 디자인 </a:t>
            </a:r>
            <a:r>
              <a:rPr lang="ko-KR" altLang="en-US" sz="1400" dirty="0" err="1">
                <a:latin typeface="+mn-ea"/>
              </a:rPr>
              <a:t>컨셉에</a:t>
            </a:r>
            <a:r>
              <a:rPr lang="ko-KR" altLang="en-US" sz="1400" dirty="0">
                <a:latin typeface="+mn-ea"/>
              </a:rPr>
              <a:t> 대한 설명 필요 </a:t>
            </a:r>
            <a:endParaRPr lang="en-US" altLang="ko-KR" sz="1400" dirty="0">
              <a:latin typeface="+mn-ea"/>
            </a:endParaRPr>
          </a:p>
          <a:p>
            <a:r>
              <a:rPr lang="en-US" altLang="ko-KR" sz="1400" dirty="0" smtClean="0">
                <a:latin typeface="+mn-ea"/>
              </a:rPr>
              <a:t>                      (</a:t>
            </a:r>
            <a:r>
              <a:rPr lang="ko-KR" altLang="en-US" sz="1400" dirty="0" err="1">
                <a:latin typeface="+mn-ea"/>
              </a:rPr>
              <a:t>나조금</a:t>
            </a:r>
            <a:r>
              <a:rPr lang="ko-KR" altLang="en-US" sz="1400" dirty="0">
                <a:latin typeface="+mn-ea"/>
              </a:rPr>
              <a:t> 캐릭터 참조</a:t>
            </a:r>
            <a:r>
              <a:rPr lang="en-US" altLang="ko-KR" sz="1400" dirty="0">
                <a:latin typeface="+mn-ea"/>
              </a:rPr>
              <a:t>) </a:t>
            </a:r>
            <a:endParaRPr lang="en-US" altLang="ko-KR" sz="1400" dirty="0" smtClean="0">
              <a:latin typeface="+mn-ea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altLang="ko-KR" sz="1400" dirty="0">
              <a:latin typeface="+mn-ea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ko-KR" altLang="en-US" sz="1400" dirty="0" err="1" smtClean="0">
                <a:latin typeface="+mn-ea"/>
              </a:rPr>
              <a:t>로고송</a:t>
            </a:r>
            <a:r>
              <a:rPr lang="ko-KR" altLang="en-US" sz="1400" dirty="0" smtClean="0">
                <a:latin typeface="+mn-ea"/>
              </a:rPr>
              <a:t>         </a:t>
            </a:r>
            <a:r>
              <a:rPr lang="ko-KR" altLang="en-US" sz="1400" dirty="0">
                <a:latin typeface="+mn-ea"/>
              </a:rPr>
              <a:t>나트륨 줄이기 실천방법 </a:t>
            </a:r>
            <a:r>
              <a:rPr lang="en-US" altLang="ko-KR" sz="1400" dirty="0">
                <a:latin typeface="+mn-ea"/>
              </a:rPr>
              <a:t>“</a:t>
            </a:r>
            <a:r>
              <a:rPr lang="ko-KR" altLang="en-US" sz="1400" dirty="0" err="1">
                <a:latin typeface="+mn-ea"/>
              </a:rPr>
              <a:t>로고송</a:t>
            </a:r>
            <a:r>
              <a:rPr lang="en-US" altLang="ko-KR" sz="1400" dirty="0">
                <a:latin typeface="+mn-ea"/>
              </a:rPr>
              <a:t>”</a:t>
            </a:r>
          </a:p>
          <a:p>
            <a:r>
              <a:rPr lang="en-US" altLang="ko-KR" sz="1400" dirty="0" smtClean="0">
                <a:latin typeface="+mn-ea"/>
              </a:rPr>
              <a:t>                      </a:t>
            </a:r>
            <a:r>
              <a:rPr lang="ko-KR" altLang="en-US" sz="1400" dirty="0" smtClean="0">
                <a:latin typeface="+mn-ea"/>
              </a:rPr>
              <a:t>나트륨 </a:t>
            </a:r>
            <a:r>
              <a:rPr lang="ko-KR" altLang="en-US" sz="1400" dirty="0">
                <a:latin typeface="+mn-ea"/>
              </a:rPr>
              <a:t>줄이기의 필요성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실천방법 등 쉽게 따라 부를 수 있는 멜로디로 구성 </a:t>
            </a:r>
            <a:endParaRPr lang="en-US" altLang="ko-KR" sz="1400" dirty="0">
              <a:latin typeface="+mn-ea"/>
            </a:endParaRPr>
          </a:p>
          <a:p>
            <a:endParaRPr lang="ko-KR" altLang="en-US" sz="1400" dirty="0">
              <a:latin typeface="+mn-ea"/>
            </a:endParaRPr>
          </a:p>
          <a:p>
            <a:endParaRPr lang="ko-KR" altLang="en-US" sz="1400" dirty="0">
              <a:latin typeface="+mn-ea"/>
            </a:endParaRPr>
          </a:p>
          <a:p>
            <a:endParaRPr lang="ko-KR" altLang="en-US" sz="1400" dirty="0">
              <a:ln>
                <a:solidFill>
                  <a:srgbClr val="92D050"/>
                </a:solidFill>
              </a:ln>
              <a:latin typeface="+mn-ea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618226" y="5008053"/>
            <a:ext cx="461365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dirty="0" smtClean="0">
                <a:latin typeface="+mn-ea"/>
              </a:rPr>
              <a:t>캐릭터의 상징적 의미 및 디자인 </a:t>
            </a:r>
            <a:r>
              <a:rPr lang="ko-KR" altLang="en-US" sz="1050" dirty="0" err="1" smtClean="0">
                <a:latin typeface="+mn-ea"/>
              </a:rPr>
              <a:t>컨셉에</a:t>
            </a:r>
            <a:r>
              <a:rPr lang="ko-KR" altLang="en-US" sz="1050" dirty="0" smtClean="0">
                <a:latin typeface="+mn-ea"/>
              </a:rPr>
              <a:t> 대한 설명 필요 </a:t>
            </a:r>
            <a:endParaRPr lang="en-US" altLang="ko-KR" sz="1050" dirty="0" smtClean="0">
              <a:latin typeface="+mn-ea"/>
            </a:endParaRPr>
          </a:p>
          <a:p>
            <a:r>
              <a:rPr lang="en-US" altLang="ko-KR" sz="1050" dirty="0" smtClean="0">
                <a:latin typeface="+mn-ea"/>
              </a:rPr>
              <a:t>(</a:t>
            </a:r>
            <a:r>
              <a:rPr lang="ko-KR" altLang="en-US" sz="1050" dirty="0" err="1" smtClean="0">
                <a:latin typeface="+mn-ea"/>
              </a:rPr>
              <a:t>나조금</a:t>
            </a:r>
            <a:r>
              <a:rPr lang="ko-KR" altLang="en-US" sz="1050" dirty="0" smtClean="0">
                <a:latin typeface="+mn-ea"/>
              </a:rPr>
              <a:t> 캐릭터 참조</a:t>
            </a:r>
            <a:r>
              <a:rPr lang="en-US" altLang="ko-KR" sz="1050" dirty="0" smtClean="0">
                <a:latin typeface="+mn-ea"/>
              </a:rPr>
              <a:t>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552" y="260648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2014</a:t>
            </a:r>
            <a:r>
              <a:rPr lang="ko-KR" altLang="en-US" dirty="0"/>
              <a:t>년 </a:t>
            </a:r>
            <a:r>
              <a:rPr lang="ko-KR" altLang="en-US" dirty="0" err="1"/>
              <a:t>식품의약품안전처</a:t>
            </a:r>
            <a:r>
              <a:rPr lang="ko-KR" altLang="en-US" dirty="0"/>
              <a:t> 나트륨 줄이기 공모전 </a:t>
            </a:r>
          </a:p>
          <a:p>
            <a:r>
              <a:rPr lang="ko-KR" altLang="en-US" b="1" dirty="0" smtClean="0"/>
              <a:t>  </a:t>
            </a:r>
            <a:r>
              <a:rPr lang="ko-KR" altLang="en-US" b="1" dirty="0" smtClean="0">
                <a:solidFill>
                  <a:srgbClr val="92D050"/>
                </a:solidFill>
              </a:rPr>
              <a:t>참가대상</a:t>
            </a:r>
            <a:endParaRPr lang="ko-KR" altLang="en-US" b="1" dirty="0">
              <a:solidFill>
                <a:srgbClr val="92D050"/>
              </a:solidFill>
            </a:endParaRPr>
          </a:p>
          <a:p>
            <a:r>
              <a:rPr lang="en-US" altLang="ko-KR" dirty="0" smtClean="0"/>
              <a:t>- </a:t>
            </a:r>
            <a:r>
              <a:rPr lang="ko-KR" altLang="en-US" dirty="0"/>
              <a:t>전국민 누구나</a:t>
            </a:r>
            <a:r>
              <a:rPr lang="en-US" altLang="ko-KR" dirty="0" smtClean="0"/>
              <a:t>(</a:t>
            </a:r>
            <a:r>
              <a:rPr lang="ko-KR" altLang="en-US" dirty="0" smtClean="0"/>
              <a:t>단</a:t>
            </a:r>
            <a:r>
              <a:rPr lang="en-US" altLang="ko-KR" dirty="0" smtClean="0"/>
              <a:t>, </a:t>
            </a:r>
            <a:r>
              <a:rPr lang="ko-KR" altLang="en-US" dirty="0"/>
              <a:t>포스터부문 </a:t>
            </a:r>
            <a:r>
              <a:rPr lang="ko-KR" altLang="en-US" dirty="0" smtClean="0"/>
              <a:t>초</a:t>
            </a:r>
            <a:r>
              <a:rPr lang="en-US" altLang="ko-KR" dirty="0" smtClean="0"/>
              <a:t>∙</a:t>
            </a:r>
            <a:r>
              <a:rPr lang="ko-KR" altLang="en-US" dirty="0" smtClean="0"/>
              <a:t>중학생만 </a:t>
            </a:r>
            <a:r>
              <a:rPr lang="ko-KR" altLang="en-US" dirty="0"/>
              <a:t>접수가능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7990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098675" y="1592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098675" y="1592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cxnSp>
        <p:nvCxnSpPr>
          <p:cNvPr id="25" name="직선 연결선 24"/>
          <p:cNvCxnSpPr/>
          <p:nvPr/>
        </p:nvCxnSpPr>
        <p:spPr>
          <a:xfrm>
            <a:off x="964960" y="1685072"/>
            <a:ext cx="705678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964960" y="2837200"/>
            <a:ext cx="705678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49136" y="1748371"/>
            <a:ext cx="496855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latin typeface="+mn-ea"/>
              </a:rPr>
              <a:t>디지털 기기 및 모바일로 촬영한 </a:t>
            </a:r>
            <a:r>
              <a:rPr lang="en-US" altLang="ko-KR" sz="1200" dirty="0" smtClean="0">
                <a:latin typeface="+mn-ea"/>
              </a:rPr>
              <a:t>UCC </a:t>
            </a:r>
            <a:r>
              <a:rPr lang="ko-KR" altLang="en-US" sz="1200" dirty="0" smtClean="0">
                <a:latin typeface="+mn-ea"/>
              </a:rPr>
              <a:t>영상 </a:t>
            </a:r>
            <a:endParaRPr lang="en-US" altLang="ko-KR" sz="1200" dirty="0" smtClean="0">
              <a:latin typeface="+mn-ea"/>
            </a:endParaRPr>
          </a:p>
          <a:p>
            <a:pPr>
              <a:buFontTx/>
              <a:buChar char="-"/>
            </a:pPr>
            <a:r>
              <a:rPr lang="en-US" altLang="ko-KR" sz="1050" dirty="0" smtClean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인 </a:t>
            </a:r>
            <a:r>
              <a:rPr lang="en-US" altLang="ko-KR" sz="1050" dirty="0" smtClean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작품 </a:t>
            </a:r>
            <a:r>
              <a:rPr lang="en-US" altLang="ko-KR" sz="1050" dirty="0" smtClean="0">
                <a:latin typeface="+mn-ea"/>
              </a:rPr>
              <a:t>(1</a:t>
            </a:r>
            <a:r>
              <a:rPr lang="ko-KR" altLang="en-US" sz="1050" dirty="0" smtClean="0">
                <a:latin typeface="+mn-ea"/>
              </a:rPr>
              <a:t>팀 </a:t>
            </a:r>
            <a:r>
              <a:rPr lang="en-US" altLang="ko-KR" sz="1050" dirty="0" smtClean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작품</a:t>
            </a:r>
            <a:r>
              <a:rPr lang="en-US" altLang="ko-KR" sz="1050" dirty="0" smtClean="0">
                <a:latin typeface="+mn-ea"/>
              </a:rPr>
              <a:t>) </a:t>
            </a:r>
          </a:p>
          <a:p>
            <a:pPr>
              <a:buFontTx/>
              <a:buChar char="-"/>
            </a:pPr>
            <a:r>
              <a:rPr lang="en-US" altLang="ko-KR" sz="1050" dirty="0" smtClean="0">
                <a:latin typeface="+mn-ea"/>
              </a:rPr>
              <a:t>30~40</a:t>
            </a:r>
            <a:r>
              <a:rPr lang="ko-KR" altLang="en-US" sz="1050" dirty="0" smtClean="0">
                <a:latin typeface="+mn-ea"/>
              </a:rPr>
              <a:t>초 내외 </a:t>
            </a:r>
            <a:r>
              <a:rPr lang="en-US" altLang="ko-KR" sz="1050" dirty="0" smtClean="0">
                <a:latin typeface="+mn-ea"/>
              </a:rPr>
              <a:t>AVI </a:t>
            </a:r>
            <a:r>
              <a:rPr lang="ko-KR" altLang="en-US" sz="1050" dirty="0" smtClean="0">
                <a:latin typeface="+mn-ea"/>
              </a:rPr>
              <a:t>파일</a:t>
            </a:r>
            <a:endParaRPr lang="en-US" altLang="ko-KR" sz="1050" dirty="0" smtClean="0">
              <a:latin typeface="+mn-ea"/>
            </a:endParaRPr>
          </a:p>
          <a:p>
            <a:pPr>
              <a:buFontTx/>
              <a:buChar char="-"/>
            </a:pPr>
            <a:r>
              <a:rPr lang="ko-KR" altLang="en-US" sz="1050" dirty="0" smtClean="0">
                <a:latin typeface="+mn-ea"/>
              </a:rPr>
              <a:t>해상도 </a:t>
            </a:r>
            <a:r>
              <a:rPr lang="en-US" altLang="ko-KR" sz="1050" dirty="0" smtClean="0">
                <a:latin typeface="+mn-ea"/>
              </a:rPr>
              <a:t>: 640 * 480 </a:t>
            </a:r>
            <a:r>
              <a:rPr lang="ko-KR" altLang="en-US" sz="1050" dirty="0" smtClean="0">
                <a:latin typeface="+mn-ea"/>
              </a:rPr>
              <a:t>픽셀 이상 </a:t>
            </a:r>
            <a:endParaRPr lang="en-US" altLang="ko-KR" sz="1050" dirty="0" smtClean="0">
              <a:latin typeface="+mn-e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36968" y="3149708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+mn-ea"/>
              </a:rPr>
              <a:t>애니메이션</a:t>
            </a:r>
            <a:endParaRPr lang="ko-KR" altLang="en-US" sz="1400" dirty="0">
              <a:latin typeface="+mn-ea"/>
            </a:endParaRPr>
          </a:p>
        </p:txBody>
      </p:sp>
      <p:cxnSp>
        <p:nvCxnSpPr>
          <p:cNvPr id="29" name="직선 연결선 28"/>
          <p:cNvCxnSpPr/>
          <p:nvPr/>
        </p:nvCxnSpPr>
        <p:spPr>
          <a:xfrm>
            <a:off x="964960" y="3898411"/>
            <a:ext cx="705678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964960" y="5032276"/>
            <a:ext cx="705678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964960" y="6175695"/>
            <a:ext cx="705678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036968" y="4222770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+mn-ea"/>
              </a:rPr>
              <a:t>포스터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49136" y="3917320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latin typeface="+mn-ea"/>
              </a:rPr>
              <a:t>포스터광고 </a:t>
            </a:r>
            <a:r>
              <a:rPr lang="en-US" altLang="ko-KR" sz="1200" dirty="0" smtClean="0">
                <a:latin typeface="+mn-ea"/>
              </a:rPr>
              <a:t>A2(545*788)/A4(394*545) </a:t>
            </a:r>
            <a:r>
              <a:rPr lang="ko-KR" altLang="en-US" sz="1200" dirty="0" smtClean="0">
                <a:latin typeface="+mn-ea"/>
              </a:rPr>
              <a:t>컬러</a:t>
            </a:r>
            <a:r>
              <a:rPr lang="en-US" altLang="ko-KR" sz="1200" dirty="0" smtClean="0">
                <a:latin typeface="+mn-ea"/>
              </a:rPr>
              <a:t>  </a:t>
            </a:r>
            <a:r>
              <a:rPr lang="ko-KR" altLang="en-US" sz="1200" dirty="0" smtClean="0">
                <a:latin typeface="+mn-ea"/>
              </a:rPr>
              <a:t> </a:t>
            </a:r>
            <a:endParaRPr lang="en-US" altLang="ko-KR" sz="1200" dirty="0" smtClean="0">
              <a:latin typeface="+mn-e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36968" y="5285472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+mn-ea"/>
              </a:rPr>
              <a:t>캐릭터 </a:t>
            </a:r>
            <a:endParaRPr lang="ko-KR" altLang="en-US" sz="1400" dirty="0">
              <a:latin typeface="+mn-ea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49136" y="5052030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latin typeface="+mn-ea"/>
              </a:rPr>
              <a:t>디자인 프로그램을 활용한 캐릭터 </a:t>
            </a:r>
            <a:endParaRPr lang="en-US" altLang="ko-KR" sz="1200" dirty="0" smtClean="0">
              <a:latin typeface="+mn-e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036968" y="6356883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err="1" smtClean="0">
                <a:latin typeface="+mn-ea"/>
              </a:rPr>
              <a:t>로고송</a:t>
            </a:r>
            <a:r>
              <a:rPr lang="ko-KR" altLang="en-US" sz="1400" dirty="0" smtClean="0">
                <a:latin typeface="+mn-ea"/>
              </a:rPr>
              <a:t> </a:t>
            </a:r>
            <a:endParaRPr lang="ko-KR" altLang="en-US" sz="1400" dirty="0">
              <a:latin typeface="+mn-ea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36968" y="2045112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+mn-ea"/>
              </a:rPr>
              <a:t>UCC</a:t>
            </a:r>
            <a:endParaRPr lang="ko-KR" altLang="en-US" sz="1400" dirty="0">
              <a:latin typeface="+mn-ea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49136" y="2511276"/>
            <a:ext cx="49685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dirty="0" smtClean="0">
                <a:latin typeface="+mn-ea"/>
              </a:rPr>
              <a:t>접수기간 </a:t>
            </a:r>
            <a:r>
              <a:rPr lang="en-US" altLang="ko-KR" sz="1050" dirty="0" smtClean="0">
                <a:latin typeface="+mn-ea"/>
              </a:rPr>
              <a:t>: 8</a:t>
            </a:r>
            <a:r>
              <a:rPr lang="ko-KR" altLang="en-US" sz="1050" dirty="0" smtClean="0">
                <a:latin typeface="+mn-ea"/>
              </a:rPr>
              <a:t>월</a:t>
            </a:r>
            <a:r>
              <a:rPr lang="en-US" altLang="ko-KR" sz="1050" dirty="0" smtClean="0">
                <a:latin typeface="+mn-ea"/>
              </a:rPr>
              <a:t>25</a:t>
            </a:r>
            <a:r>
              <a:rPr lang="ko-KR" altLang="en-US" sz="1050" dirty="0" smtClean="0">
                <a:latin typeface="+mn-ea"/>
              </a:rPr>
              <a:t>일</a:t>
            </a:r>
            <a:r>
              <a:rPr lang="en-US" altLang="ko-KR" sz="1050" dirty="0" smtClean="0">
                <a:latin typeface="+mn-ea"/>
              </a:rPr>
              <a:t>~9</a:t>
            </a:r>
            <a:r>
              <a:rPr lang="ko-KR" altLang="en-US" sz="1050" dirty="0" smtClean="0">
                <a:latin typeface="+mn-ea"/>
              </a:rPr>
              <a:t>월</a:t>
            </a:r>
            <a:r>
              <a:rPr lang="en-US" altLang="ko-KR" sz="1050" dirty="0" smtClean="0">
                <a:latin typeface="+mn-ea"/>
              </a:rPr>
              <a:t>25</a:t>
            </a:r>
            <a:r>
              <a:rPr lang="ko-KR" altLang="en-US" sz="1050" dirty="0" smtClean="0">
                <a:latin typeface="+mn-ea"/>
              </a:rPr>
              <a:t>일 </a:t>
            </a:r>
            <a:endParaRPr lang="en-US" altLang="ko-KR" sz="1050" dirty="0" smtClean="0">
              <a:latin typeface="+mn-ea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549136" y="4159471"/>
            <a:ext cx="4968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+mn-ea"/>
              </a:rPr>
              <a:t>-1</a:t>
            </a:r>
            <a:r>
              <a:rPr lang="ko-KR" altLang="en-US" sz="1050" dirty="0" smtClean="0">
                <a:latin typeface="+mn-ea"/>
              </a:rPr>
              <a:t>인 </a:t>
            </a:r>
            <a:r>
              <a:rPr lang="en-US" altLang="ko-KR" sz="1050" dirty="0" smtClean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작품 </a:t>
            </a:r>
            <a:r>
              <a:rPr lang="en-US" altLang="ko-KR" sz="1050" dirty="0" smtClean="0">
                <a:latin typeface="+mn-ea"/>
              </a:rPr>
              <a:t>(</a:t>
            </a:r>
            <a:r>
              <a:rPr lang="ko-KR" altLang="en-US" sz="1050" dirty="0" smtClean="0">
                <a:latin typeface="+mn-ea"/>
              </a:rPr>
              <a:t>팀 별 출품 불가</a:t>
            </a:r>
            <a:r>
              <a:rPr lang="en-US" altLang="ko-KR" sz="1050" dirty="0" smtClean="0">
                <a:latin typeface="+mn-ea"/>
              </a:rPr>
              <a:t>) </a:t>
            </a:r>
          </a:p>
          <a:p>
            <a:pPr>
              <a:buFontTx/>
              <a:buChar char="-"/>
            </a:pPr>
            <a:r>
              <a:rPr lang="ko-KR" altLang="en-US" sz="1050" dirty="0" smtClean="0">
                <a:latin typeface="+mn-ea"/>
              </a:rPr>
              <a:t>초등학생 </a:t>
            </a:r>
            <a:r>
              <a:rPr lang="en-US" altLang="ko-KR" sz="1050" dirty="0" smtClean="0">
                <a:latin typeface="+mn-ea"/>
              </a:rPr>
              <a:t>(4</a:t>
            </a:r>
            <a:r>
              <a:rPr lang="ko-KR" altLang="en-US" sz="1050" dirty="0" smtClean="0">
                <a:latin typeface="+mn-ea"/>
              </a:rPr>
              <a:t>절지</a:t>
            </a:r>
            <a:r>
              <a:rPr lang="en-US" altLang="ko-KR" sz="1050" dirty="0" smtClean="0">
                <a:latin typeface="+mn-ea"/>
              </a:rPr>
              <a:t>, 394*545) </a:t>
            </a:r>
            <a:r>
              <a:rPr lang="ko-KR" altLang="en-US" sz="1050" dirty="0" smtClean="0">
                <a:latin typeface="+mn-ea"/>
              </a:rPr>
              <a:t>중학생 </a:t>
            </a:r>
            <a:r>
              <a:rPr lang="en-US" altLang="ko-KR" sz="1050" dirty="0" smtClean="0">
                <a:latin typeface="+mn-ea"/>
              </a:rPr>
              <a:t>(4</a:t>
            </a:r>
            <a:r>
              <a:rPr lang="ko-KR" altLang="en-US" sz="1050" dirty="0" smtClean="0">
                <a:latin typeface="+mn-ea"/>
              </a:rPr>
              <a:t>절지</a:t>
            </a:r>
            <a:r>
              <a:rPr lang="en-US" altLang="ko-KR" sz="1050" dirty="0" smtClean="0">
                <a:latin typeface="+mn-ea"/>
              </a:rPr>
              <a:t>, 394*545 / 2</a:t>
            </a:r>
            <a:r>
              <a:rPr lang="ko-KR" altLang="en-US" sz="1050" dirty="0" smtClean="0">
                <a:latin typeface="+mn-ea"/>
              </a:rPr>
              <a:t>절지</a:t>
            </a:r>
            <a:r>
              <a:rPr lang="en-US" altLang="ko-KR" sz="1050" dirty="0" smtClean="0">
                <a:latin typeface="+mn-ea"/>
              </a:rPr>
              <a:t>, 545*788)</a:t>
            </a:r>
          </a:p>
          <a:p>
            <a:pPr>
              <a:buFontTx/>
              <a:buChar char="-"/>
            </a:pPr>
            <a:r>
              <a:rPr lang="ko-KR" altLang="en-US" sz="1050" dirty="0" smtClean="0">
                <a:latin typeface="+mn-ea"/>
              </a:rPr>
              <a:t>한글 요악본에 디자인에 대한 설명 첨부 </a:t>
            </a:r>
            <a:r>
              <a:rPr lang="en-US" altLang="ko-KR" sz="1050" dirty="0" smtClean="0">
                <a:latin typeface="+mn-ea"/>
              </a:rPr>
              <a:t>(</a:t>
            </a:r>
            <a:r>
              <a:rPr lang="ko-KR" altLang="en-US" sz="1050" dirty="0" smtClean="0">
                <a:latin typeface="+mn-ea"/>
              </a:rPr>
              <a:t>심사반영</a:t>
            </a:r>
            <a:r>
              <a:rPr lang="en-US" altLang="ko-KR" sz="1050" dirty="0" smtClean="0">
                <a:latin typeface="+mn-ea"/>
              </a:rPr>
              <a:t>) </a:t>
            </a:r>
          </a:p>
          <a:p>
            <a:pPr>
              <a:buFontTx/>
              <a:buChar char="-"/>
            </a:pPr>
            <a:r>
              <a:rPr lang="en-US" altLang="ko-KR" sz="1050" dirty="0" smtClean="0">
                <a:latin typeface="+mn-ea"/>
              </a:rPr>
              <a:t> </a:t>
            </a:r>
            <a:r>
              <a:rPr lang="ko-KR" altLang="en-US" sz="1050" dirty="0" smtClean="0">
                <a:latin typeface="+mn-ea"/>
              </a:rPr>
              <a:t>프로그램 미사용 작품의 경우 사진촬영을 통해 작품 접수 </a:t>
            </a:r>
            <a:r>
              <a:rPr lang="en-US" altLang="ko-KR" sz="1050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ko-KR" altLang="en-US" sz="1050" dirty="0" smtClean="0">
                <a:solidFill>
                  <a:srgbClr val="FF0000"/>
                </a:solidFill>
                <a:latin typeface="+mn-ea"/>
              </a:rPr>
              <a:t>용량 확인</a:t>
            </a:r>
            <a:r>
              <a:rPr lang="en-US" altLang="ko-KR" sz="1050" dirty="0" smtClean="0">
                <a:solidFill>
                  <a:srgbClr val="FF0000"/>
                </a:solidFill>
                <a:latin typeface="+mn-ea"/>
              </a:rPr>
              <a:t>)</a:t>
            </a:r>
            <a:r>
              <a:rPr lang="ko-KR" altLang="en-US" sz="105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1050" dirty="0" smtClean="0">
                <a:solidFill>
                  <a:srgbClr val="FF0000"/>
                </a:solidFill>
                <a:latin typeface="+mn-ea"/>
              </a:rPr>
              <a:t>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549136" y="5270390"/>
            <a:ext cx="4968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+mn-ea"/>
              </a:rPr>
              <a:t>-1</a:t>
            </a:r>
            <a:r>
              <a:rPr lang="ko-KR" altLang="en-US" sz="1050" dirty="0" smtClean="0">
                <a:latin typeface="+mn-ea"/>
              </a:rPr>
              <a:t>인 </a:t>
            </a:r>
            <a:r>
              <a:rPr lang="en-US" altLang="ko-KR" sz="1050" dirty="0" smtClean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작품 </a:t>
            </a:r>
            <a:r>
              <a:rPr lang="en-US" altLang="ko-KR" sz="1050" dirty="0" smtClean="0">
                <a:latin typeface="+mn-ea"/>
              </a:rPr>
              <a:t>(1</a:t>
            </a:r>
            <a:r>
              <a:rPr lang="ko-KR" altLang="en-US" sz="1050" dirty="0" smtClean="0">
                <a:latin typeface="+mn-ea"/>
              </a:rPr>
              <a:t>팀 </a:t>
            </a:r>
            <a:r>
              <a:rPr lang="en-US" altLang="ko-KR" sz="1050" dirty="0" smtClean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작품</a:t>
            </a:r>
            <a:r>
              <a:rPr lang="en-US" altLang="ko-KR" sz="1050" dirty="0" smtClean="0">
                <a:latin typeface="+mn-ea"/>
              </a:rPr>
              <a:t>)</a:t>
            </a:r>
          </a:p>
          <a:p>
            <a:r>
              <a:rPr lang="en-US" altLang="ko-KR" sz="1050" dirty="0" smtClean="0">
                <a:latin typeface="+mn-ea"/>
              </a:rPr>
              <a:t>-3D</a:t>
            </a:r>
            <a:r>
              <a:rPr lang="ko-KR" altLang="en-US" sz="1050" dirty="0" smtClean="0">
                <a:latin typeface="+mn-ea"/>
              </a:rPr>
              <a:t>로 제작</a:t>
            </a:r>
            <a:r>
              <a:rPr lang="en-US" altLang="ko-KR" sz="1050" dirty="0">
                <a:latin typeface="+mn-ea"/>
              </a:rPr>
              <a:t> </a:t>
            </a:r>
            <a:r>
              <a:rPr lang="en-US" altLang="ko-KR" sz="1050" dirty="0" smtClean="0">
                <a:latin typeface="+mn-ea"/>
              </a:rPr>
              <a:t>(</a:t>
            </a:r>
            <a:r>
              <a:rPr lang="ko-KR" altLang="en-US" sz="1050" dirty="0" smtClean="0">
                <a:latin typeface="+mn-ea"/>
              </a:rPr>
              <a:t>규격 </a:t>
            </a:r>
            <a:r>
              <a:rPr lang="en-US" altLang="ko-KR" sz="1050" dirty="0" smtClean="0">
                <a:latin typeface="+mn-ea"/>
              </a:rPr>
              <a:t>: A3 , 420*297)</a:t>
            </a:r>
          </a:p>
          <a:p>
            <a:pPr>
              <a:buFontTx/>
              <a:buChar char="-"/>
            </a:pPr>
            <a:r>
              <a:rPr lang="ko-KR" altLang="en-US" sz="1050" dirty="0" smtClean="0">
                <a:latin typeface="+mn-ea"/>
              </a:rPr>
              <a:t>작품에 대한 설명 첨부  </a:t>
            </a:r>
            <a:r>
              <a:rPr lang="en-US" altLang="ko-KR" sz="1050" dirty="0" smtClean="0">
                <a:latin typeface="+mn-ea"/>
              </a:rPr>
              <a:t> </a:t>
            </a:r>
          </a:p>
          <a:p>
            <a:pPr>
              <a:buFontTx/>
              <a:buChar char="-"/>
            </a:pPr>
            <a:r>
              <a:rPr lang="en-US" altLang="ko-KR" sz="1050" dirty="0">
                <a:latin typeface="+mn-ea"/>
              </a:rPr>
              <a:t> </a:t>
            </a:r>
            <a:r>
              <a:rPr lang="en-US" altLang="ko-KR" sz="1050" dirty="0" smtClean="0">
                <a:latin typeface="+mn-ea"/>
              </a:rPr>
              <a:t>Ai(</a:t>
            </a:r>
            <a:r>
              <a:rPr lang="ko-KR" altLang="en-US" sz="1050" dirty="0" smtClean="0">
                <a:latin typeface="+mn-ea"/>
              </a:rPr>
              <a:t>아웃라인</a:t>
            </a:r>
            <a:r>
              <a:rPr lang="en-US" altLang="ko-KR" sz="1050" dirty="0" smtClean="0">
                <a:latin typeface="+mn-ea"/>
              </a:rPr>
              <a:t> </a:t>
            </a:r>
            <a:r>
              <a:rPr lang="ko-KR" altLang="en-US" sz="1050" dirty="0" smtClean="0">
                <a:latin typeface="+mn-ea"/>
              </a:rPr>
              <a:t>작업 후 제출</a:t>
            </a:r>
            <a:r>
              <a:rPr lang="en-US" altLang="ko-KR" sz="1050" dirty="0" smtClean="0">
                <a:latin typeface="+mn-ea"/>
              </a:rPr>
              <a:t>) dwg,dxf,eps </a:t>
            </a:r>
            <a:r>
              <a:rPr lang="ko-KR" altLang="en-US" sz="1050" dirty="0" smtClean="0">
                <a:latin typeface="+mn-ea"/>
              </a:rPr>
              <a:t>등</a:t>
            </a:r>
            <a:endParaRPr lang="en-US" altLang="ko-KR" sz="1050" dirty="0" smtClean="0">
              <a:latin typeface="+mn-ea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80984" y="1414458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+mn-ea"/>
              </a:rPr>
              <a:t>작품규격 및 형식  </a:t>
            </a:r>
            <a:endParaRPr lang="ko-KR" altLang="en-US" sz="1400" dirty="0">
              <a:latin typeface="+mn-ea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49136" y="2837200"/>
            <a:ext cx="496855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latin typeface="+mn-ea"/>
              </a:rPr>
              <a:t>분량에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관계없이 완결된 이야기 구조의 애니메이션</a:t>
            </a:r>
            <a:endParaRPr lang="en-US" altLang="ko-KR" sz="1200" dirty="0" smtClean="0">
              <a:latin typeface="+mn-ea"/>
            </a:endParaRPr>
          </a:p>
          <a:p>
            <a:pPr>
              <a:buFontTx/>
              <a:buChar char="-"/>
            </a:pPr>
            <a:r>
              <a:rPr lang="en-US" altLang="ko-KR" sz="1050" dirty="0" smtClean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인 </a:t>
            </a:r>
            <a:r>
              <a:rPr lang="en-US" altLang="ko-KR" sz="1050" dirty="0" smtClean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작품 </a:t>
            </a:r>
            <a:r>
              <a:rPr lang="en-US" altLang="ko-KR" sz="1050" dirty="0" smtClean="0">
                <a:latin typeface="+mn-ea"/>
              </a:rPr>
              <a:t>(1</a:t>
            </a:r>
            <a:r>
              <a:rPr lang="ko-KR" altLang="en-US" sz="1050" dirty="0" smtClean="0">
                <a:latin typeface="+mn-ea"/>
              </a:rPr>
              <a:t>팀 </a:t>
            </a:r>
            <a:r>
              <a:rPr lang="en-US" altLang="ko-KR" sz="1050" dirty="0" smtClean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작품</a:t>
            </a:r>
            <a:r>
              <a:rPr lang="en-US" altLang="ko-KR" sz="1050" dirty="0" smtClean="0">
                <a:latin typeface="+mn-ea"/>
              </a:rPr>
              <a:t>) </a:t>
            </a:r>
          </a:p>
          <a:p>
            <a:pPr>
              <a:buFontTx/>
              <a:buChar char="-"/>
            </a:pPr>
            <a:r>
              <a:rPr lang="en-US" altLang="ko-KR" sz="1050" dirty="0" smtClean="0">
                <a:latin typeface="+mn-ea"/>
              </a:rPr>
              <a:t>(2D.3D,Flash. </a:t>
            </a:r>
            <a:r>
              <a:rPr lang="ko-KR" altLang="en-US" sz="1050" dirty="0" smtClean="0">
                <a:latin typeface="+mn-ea"/>
              </a:rPr>
              <a:t>클레이 등</a:t>
            </a:r>
            <a:r>
              <a:rPr lang="en-US" altLang="ko-KR" sz="1050" dirty="0" smtClean="0">
                <a:latin typeface="+mn-ea"/>
              </a:rPr>
              <a:t>) </a:t>
            </a:r>
            <a:r>
              <a:rPr lang="ko-KR" altLang="en-US" sz="1050" dirty="0" smtClean="0">
                <a:latin typeface="+mn-ea"/>
              </a:rPr>
              <a:t>형식</a:t>
            </a:r>
            <a:r>
              <a:rPr lang="en-US" altLang="ko-KR" sz="1050" dirty="0" smtClean="0">
                <a:latin typeface="+mn-ea"/>
              </a:rPr>
              <a:t>, </a:t>
            </a:r>
            <a:r>
              <a:rPr lang="ko-KR" altLang="en-US" sz="1050" dirty="0" smtClean="0">
                <a:latin typeface="+mn-ea"/>
              </a:rPr>
              <a:t>제작방식 제한 없음 </a:t>
            </a:r>
            <a:endParaRPr lang="en-US" altLang="ko-KR" sz="1050" dirty="0" smtClean="0">
              <a:latin typeface="+mn-ea"/>
            </a:endParaRPr>
          </a:p>
          <a:p>
            <a:pPr>
              <a:buFontTx/>
              <a:buChar char="-"/>
            </a:pPr>
            <a:r>
              <a:rPr lang="en-US" altLang="ko-KR" sz="1050" dirty="0" smtClean="0">
                <a:latin typeface="+mn-ea"/>
              </a:rPr>
              <a:t>Avi, mov, WMV,MP4 </a:t>
            </a:r>
            <a:r>
              <a:rPr lang="ko-KR" altLang="en-US" sz="1050" dirty="0" smtClean="0">
                <a:latin typeface="+mn-ea"/>
              </a:rPr>
              <a:t>중</a:t>
            </a:r>
            <a:r>
              <a:rPr lang="en-US" altLang="ko-KR" sz="1050" dirty="0" smtClean="0">
                <a:latin typeface="+mn-ea"/>
              </a:rPr>
              <a:t> </a:t>
            </a:r>
            <a:r>
              <a:rPr lang="ko-KR" altLang="en-US" sz="1050" dirty="0" smtClean="0">
                <a:latin typeface="+mn-ea"/>
              </a:rPr>
              <a:t>택</a:t>
            </a:r>
            <a:r>
              <a:rPr lang="en-US" altLang="ko-KR" sz="1050" dirty="0" smtClean="0">
                <a:latin typeface="+mn-ea"/>
              </a:rPr>
              <a:t>1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549136" y="3600105"/>
            <a:ext cx="49685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dirty="0" smtClean="0">
                <a:latin typeface="+mn-ea"/>
              </a:rPr>
              <a:t>접수기간 </a:t>
            </a:r>
            <a:r>
              <a:rPr lang="en-US" altLang="ko-KR" sz="1050" dirty="0" smtClean="0">
                <a:latin typeface="+mn-ea"/>
              </a:rPr>
              <a:t>: 8</a:t>
            </a:r>
            <a:r>
              <a:rPr lang="ko-KR" altLang="en-US" sz="1050" dirty="0" smtClean="0">
                <a:latin typeface="+mn-ea"/>
              </a:rPr>
              <a:t>월</a:t>
            </a:r>
            <a:r>
              <a:rPr lang="en-US" altLang="ko-KR" sz="1050" dirty="0" smtClean="0">
                <a:latin typeface="+mn-ea"/>
              </a:rPr>
              <a:t>25</a:t>
            </a:r>
            <a:r>
              <a:rPr lang="ko-KR" altLang="en-US" sz="1050" dirty="0" smtClean="0">
                <a:latin typeface="+mn-ea"/>
              </a:rPr>
              <a:t>일</a:t>
            </a:r>
            <a:r>
              <a:rPr lang="en-US" altLang="ko-KR" sz="1050" dirty="0" smtClean="0">
                <a:latin typeface="+mn-ea"/>
              </a:rPr>
              <a:t>~9</a:t>
            </a:r>
            <a:r>
              <a:rPr lang="ko-KR" altLang="en-US" sz="1050" dirty="0" smtClean="0">
                <a:latin typeface="+mn-ea"/>
              </a:rPr>
              <a:t>월</a:t>
            </a:r>
            <a:r>
              <a:rPr lang="en-US" altLang="ko-KR" sz="1050" dirty="0" smtClean="0">
                <a:latin typeface="+mn-ea"/>
              </a:rPr>
              <a:t>25</a:t>
            </a:r>
            <a:r>
              <a:rPr lang="ko-KR" altLang="en-US" sz="1050" dirty="0" smtClean="0">
                <a:latin typeface="+mn-ea"/>
              </a:rPr>
              <a:t>일 </a:t>
            </a:r>
            <a:endParaRPr lang="en-US" altLang="ko-KR" sz="1050" dirty="0" smtClean="0">
              <a:latin typeface="+mn-ea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549136" y="4789405"/>
            <a:ext cx="49685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dirty="0" smtClean="0">
                <a:latin typeface="+mn-ea"/>
              </a:rPr>
              <a:t>접수기간 </a:t>
            </a:r>
            <a:r>
              <a:rPr lang="en-US" altLang="ko-KR" sz="1050" dirty="0" smtClean="0">
                <a:latin typeface="+mn-ea"/>
              </a:rPr>
              <a:t>: 9</a:t>
            </a:r>
            <a:r>
              <a:rPr lang="ko-KR" altLang="en-US" sz="1050" dirty="0" smtClean="0">
                <a:latin typeface="+mn-ea"/>
              </a:rPr>
              <a:t>월</a:t>
            </a:r>
            <a:r>
              <a:rPr lang="en-US" altLang="ko-KR" sz="1050" dirty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일</a:t>
            </a:r>
            <a:r>
              <a:rPr lang="en-US" altLang="ko-KR" sz="1050" dirty="0" smtClean="0">
                <a:latin typeface="+mn-ea"/>
              </a:rPr>
              <a:t>~10</a:t>
            </a:r>
            <a:r>
              <a:rPr lang="ko-KR" altLang="en-US" sz="1050" dirty="0" smtClean="0">
                <a:latin typeface="+mn-ea"/>
              </a:rPr>
              <a:t>월</a:t>
            </a:r>
            <a:r>
              <a:rPr lang="en-US" altLang="ko-KR" sz="1050" dirty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일 </a:t>
            </a:r>
            <a:endParaRPr lang="en-US" altLang="ko-KR" sz="1050" dirty="0" smtClean="0">
              <a:latin typeface="+mn-ea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549136" y="5942253"/>
            <a:ext cx="49685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dirty="0" smtClean="0">
                <a:latin typeface="+mn-ea"/>
              </a:rPr>
              <a:t>접수기간 </a:t>
            </a:r>
            <a:r>
              <a:rPr lang="en-US" altLang="ko-KR" sz="1050" dirty="0" smtClean="0">
                <a:latin typeface="+mn-ea"/>
              </a:rPr>
              <a:t>: 9</a:t>
            </a:r>
            <a:r>
              <a:rPr lang="ko-KR" altLang="en-US" sz="1050" dirty="0" smtClean="0">
                <a:latin typeface="+mn-ea"/>
              </a:rPr>
              <a:t>월</a:t>
            </a:r>
            <a:r>
              <a:rPr lang="en-US" altLang="ko-KR" sz="1050" dirty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일</a:t>
            </a:r>
            <a:r>
              <a:rPr lang="en-US" altLang="ko-KR" sz="1050" dirty="0" smtClean="0">
                <a:latin typeface="+mn-ea"/>
              </a:rPr>
              <a:t>~10</a:t>
            </a:r>
            <a:r>
              <a:rPr lang="ko-KR" altLang="en-US" sz="1050" dirty="0" smtClean="0">
                <a:latin typeface="+mn-ea"/>
              </a:rPr>
              <a:t>월</a:t>
            </a:r>
            <a:r>
              <a:rPr lang="en-US" altLang="ko-KR" sz="1050" dirty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일 </a:t>
            </a:r>
            <a:endParaRPr lang="en-US" altLang="ko-KR" sz="1050" dirty="0" smtClean="0">
              <a:latin typeface="+mn-e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549136" y="6231901"/>
            <a:ext cx="496855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latin typeface="+mn-ea"/>
              </a:rPr>
              <a:t>-1</a:t>
            </a:r>
            <a:r>
              <a:rPr lang="ko-KR" altLang="en-US" sz="1050" dirty="0" smtClean="0">
                <a:latin typeface="+mn-ea"/>
              </a:rPr>
              <a:t>인 </a:t>
            </a:r>
            <a:r>
              <a:rPr lang="en-US" altLang="ko-KR" sz="1050" dirty="0" smtClean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작품 </a:t>
            </a:r>
            <a:r>
              <a:rPr lang="en-US" altLang="ko-KR" sz="1050" dirty="0" smtClean="0">
                <a:latin typeface="+mn-ea"/>
              </a:rPr>
              <a:t>(1</a:t>
            </a:r>
            <a:r>
              <a:rPr lang="ko-KR" altLang="en-US" sz="1050" dirty="0" smtClean="0">
                <a:latin typeface="+mn-ea"/>
              </a:rPr>
              <a:t>팀 </a:t>
            </a:r>
            <a:r>
              <a:rPr lang="en-US" altLang="ko-KR" sz="1050" dirty="0" smtClean="0">
                <a:latin typeface="+mn-ea"/>
              </a:rPr>
              <a:t>1</a:t>
            </a:r>
            <a:r>
              <a:rPr lang="ko-KR" altLang="en-US" sz="1050" dirty="0" smtClean="0">
                <a:latin typeface="+mn-ea"/>
              </a:rPr>
              <a:t>작품</a:t>
            </a:r>
            <a:r>
              <a:rPr lang="en-US" altLang="ko-KR" sz="1050" dirty="0" smtClean="0">
                <a:latin typeface="+mn-ea"/>
              </a:rPr>
              <a:t>)</a:t>
            </a:r>
          </a:p>
          <a:p>
            <a:r>
              <a:rPr lang="en-US" altLang="ko-KR" sz="1050" dirty="0" smtClean="0">
                <a:latin typeface="+mn-ea"/>
              </a:rPr>
              <a:t>-15</a:t>
            </a:r>
            <a:r>
              <a:rPr lang="ko-KR" altLang="en-US" sz="1050" dirty="0" smtClean="0">
                <a:latin typeface="+mn-ea"/>
              </a:rPr>
              <a:t>초 내외 </a:t>
            </a:r>
            <a:endParaRPr lang="en-US" altLang="ko-KR" sz="1050" dirty="0" smtClean="0">
              <a:latin typeface="+mn-ea"/>
            </a:endParaRPr>
          </a:p>
          <a:p>
            <a:pPr>
              <a:buFontTx/>
              <a:buChar char="-"/>
            </a:pPr>
            <a:r>
              <a:rPr lang="ko-KR" altLang="en-US" sz="1050" dirty="0" err="1" smtClean="0">
                <a:latin typeface="+mn-ea"/>
              </a:rPr>
              <a:t>음원</a:t>
            </a:r>
            <a:r>
              <a:rPr lang="ko-KR" altLang="en-US" sz="1050" dirty="0" smtClean="0">
                <a:latin typeface="+mn-ea"/>
              </a:rPr>
              <a:t> </a:t>
            </a:r>
            <a:r>
              <a:rPr lang="en-US" altLang="ko-KR" sz="1050" dirty="0" smtClean="0">
                <a:latin typeface="+mn-ea"/>
              </a:rPr>
              <a:t>(MP3, MP4 </a:t>
            </a:r>
            <a:r>
              <a:rPr lang="ko-KR" altLang="en-US" sz="1050" dirty="0" smtClean="0">
                <a:latin typeface="+mn-ea"/>
              </a:rPr>
              <a:t>등</a:t>
            </a:r>
            <a:r>
              <a:rPr lang="en-US" altLang="ko-KR" sz="1050" dirty="0" smtClean="0">
                <a:latin typeface="+mn-ea"/>
              </a:rPr>
              <a:t>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8" y="476672"/>
            <a:ext cx="8856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92D050"/>
                </a:solidFill>
              </a:rPr>
              <a:t>제출 방법</a:t>
            </a:r>
            <a:endParaRPr lang="en-US" altLang="ko-KR" dirty="0" smtClean="0">
              <a:solidFill>
                <a:srgbClr val="92D050"/>
              </a:solidFill>
            </a:endParaRPr>
          </a:p>
          <a:p>
            <a:pPr marL="285750" indent="-285750">
              <a:buFontTx/>
              <a:buChar char="-"/>
            </a:pPr>
            <a:r>
              <a:rPr lang="ko-KR" altLang="en-US" dirty="0" smtClean="0"/>
              <a:t>아래와 같은 규격과 형식으로 나트륨 줄이기 공모전 홈페이지</a:t>
            </a:r>
            <a:endParaRPr lang="en-US" altLang="ko-KR" dirty="0" smtClean="0"/>
          </a:p>
          <a:p>
            <a:r>
              <a:rPr lang="en-US" altLang="ko-KR" dirty="0" smtClean="0"/>
              <a:t>   (</a:t>
            </a:r>
            <a:r>
              <a:rPr lang="en-US" altLang="ko-KR" dirty="0" smtClean="0">
                <a:hlinkClick r:id="rId3"/>
              </a:rPr>
              <a:t>http</a:t>
            </a:r>
            <a:r>
              <a:rPr lang="en-US" altLang="ko-KR" dirty="0">
                <a:hlinkClick r:id="rId3"/>
              </a:rPr>
              <a:t>://nadown.co.kr</a:t>
            </a:r>
            <a:r>
              <a:rPr lang="en-US" altLang="ko-KR" dirty="0" smtClean="0">
                <a:hlinkClick r:id="rId3"/>
              </a:rPr>
              <a:t>/</a:t>
            </a:r>
            <a:r>
              <a:rPr lang="en-US" altLang="ko-KR" dirty="0" smtClean="0"/>
              <a:t>)</a:t>
            </a:r>
            <a:r>
              <a:rPr lang="ko-KR" altLang="en-US" dirty="0" smtClean="0"/>
              <a:t>통해 접수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5139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098675" y="1592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098675" y="1592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5" name="모서리가 둥근 직사각형 24"/>
          <p:cNvSpPr/>
          <p:nvPr/>
        </p:nvSpPr>
        <p:spPr>
          <a:xfrm>
            <a:off x="2098675" y="804863"/>
            <a:ext cx="1419212" cy="28575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schemeClr val="tx1"/>
                </a:solidFill>
              </a:rPr>
              <a:t>시상내역 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123023"/>
              </p:ext>
            </p:extLst>
          </p:nvPr>
        </p:nvGraphicFramePr>
        <p:xfrm>
          <a:off x="2098675" y="1121794"/>
          <a:ext cx="6703467" cy="52392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6282"/>
                <a:gridCol w="1377082"/>
                <a:gridCol w="1210187"/>
                <a:gridCol w="1329958"/>
                <a:gridCol w="1329958"/>
              </a:tblGrid>
              <a:tr h="288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구분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시상종류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상금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수상팀수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비고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 smtClean="0"/>
                        <a:t>ucc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최우수상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200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 v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우수상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</a:p>
                  </a:txBody>
                  <a:tcPr/>
                </a:tc>
              </a:tr>
              <a:tr h="288325">
                <a:tc v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장려상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애니메이션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최우수상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200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우수상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장려상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포스터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초등학생</a:t>
                      </a:r>
                      <a:r>
                        <a:rPr lang="en-US" altLang="ko-KR" sz="1200" dirty="0" smtClean="0"/>
                        <a:t>/ </a:t>
                      </a:r>
                      <a:r>
                        <a:rPr lang="ko-KR" altLang="en-US" sz="1200" dirty="0" smtClean="0"/>
                        <a:t>중학생 각각 선정</a:t>
                      </a:r>
                      <a:r>
                        <a:rPr lang="en-US" altLang="ko-KR" sz="1200" dirty="0" smtClean="0"/>
                        <a:t>)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최우수상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우수상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2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2</a:t>
                      </a:r>
                      <a:r>
                        <a:rPr lang="ko-KR" altLang="en-US" sz="1200" dirty="0" smtClean="0"/>
                        <a:t>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장려상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3</a:t>
                      </a:r>
                      <a:r>
                        <a:rPr lang="ko-KR" altLang="en-US" sz="1200" dirty="0" smtClean="0"/>
                        <a:t>인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캐릭터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최우수상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우수상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장려상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로고송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최우수상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우수상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장려상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50</a:t>
                      </a:r>
                      <a:r>
                        <a:rPr lang="ko-KR" altLang="en-US" sz="1200" dirty="0" smtClean="0"/>
                        <a:t>만원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 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식양처장</a:t>
                      </a:r>
                      <a:r>
                        <a:rPr lang="ko-KR" altLang="en-US" sz="1200" dirty="0" smtClean="0"/>
                        <a:t> 상</a:t>
                      </a:r>
                      <a:endParaRPr lang="ko-KR" altLang="en-US" sz="1200" dirty="0"/>
                    </a:p>
                  </a:txBody>
                  <a:tcPr/>
                </a:tc>
              </a:tr>
              <a:tr h="288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/>
                        <a:t>누리꾼</a:t>
                      </a:r>
                      <a:r>
                        <a:rPr lang="ko-KR" altLang="en-US" sz="1200" dirty="0" smtClean="0"/>
                        <a:t> 인기상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공모전 웹사이트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ko-KR" altLang="en-US" sz="1200" dirty="0" smtClean="0"/>
                        <a:t>최다투표</a:t>
                      </a:r>
                      <a:endParaRPr lang="en-US" altLang="ko-K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영화예매권 및 </a:t>
                      </a:r>
                      <a:r>
                        <a:rPr lang="ko-KR" altLang="en-US" sz="1200" dirty="0" err="1" smtClean="0"/>
                        <a:t>아메리카노</a:t>
                      </a:r>
                      <a:r>
                        <a:rPr lang="ko-KR" altLang="en-US" sz="1200" dirty="0" smtClean="0"/>
                        <a:t> </a:t>
                      </a:r>
                      <a:endParaRPr lang="en-US" altLang="ko-KR" sz="1200" dirty="0" smtClean="0"/>
                    </a:p>
                    <a:p>
                      <a:pPr algn="ctr" latinLnBrk="1"/>
                      <a:r>
                        <a:rPr lang="ko-KR" altLang="en-US" sz="1200" dirty="0" err="1" smtClean="0"/>
                        <a:t>모바일</a:t>
                      </a:r>
                      <a:r>
                        <a:rPr lang="ko-KR" altLang="en-US" sz="1200" dirty="0" smtClean="0"/>
                        <a:t> 상품권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인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혹은 </a:t>
                      </a:r>
                      <a:r>
                        <a:rPr lang="en-US" altLang="ko-KR" sz="1200" dirty="0" smtClean="0"/>
                        <a:t>1</a:t>
                      </a:r>
                      <a:r>
                        <a:rPr lang="ko-KR" altLang="en-US" sz="1200" dirty="0" smtClean="0"/>
                        <a:t>팀</a:t>
                      </a:r>
                      <a:r>
                        <a:rPr lang="en-US" altLang="ko-KR" sz="1200" dirty="0" smtClean="0"/>
                        <a:t>)/1</a:t>
                      </a:r>
                      <a:r>
                        <a:rPr lang="ko-KR" altLang="en-US" sz="1200" dirty="0" smtClean="0"/>
                        <a:t>등 투표자 </a:t>
                      </a:r>
                      <a:r>
                        <a:rPr lang="en-US" altLang="ko-KR" sz="1200" dirty="0" smtClean="0"/>
                        <a:t>5</a:t>
                      </a:r>
                      <a:r>
                        <a:rPr lang="ko-KR" altLang="en-US" sz="1200" dirty="0" smtClean="0"/>
                        <a:t>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2098675" y="6396335"/>
            <a:ext cx="67938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1200" dirty="0" smtClean="0"/>
              <a:t>우수지도교사상 </a:t>
            </a:r>
            <a:r>
              <a:rPr lang="en-US" altLang="ko-KR" sz="1200" dirty="0"/>
              <a:t>: </a:t>
            </a:r>
            <a:r>
              <a:rPr lang="ko-KR" altLang="en-US" sz="1200" dirty="0"/>
              <a:t>포스터 </a:t>
            </a:r>
            <a:r>
              <a:rPr lang="ko-KR" altLang="en-US" sz="1200" dirty="0" err="1"/>
              <a:t>최우수작</a:t>
            </a:r>
            <a:r>
              <a:rPr lang="ko-KR" altLang="en-US" sz="1200" dirty="0"/>
              <a:t> 제출 지도 선생님 </a:t>
            </a:r>
            <a:r>
              <a:rPr lang="en-US" altLang="ko-KR" sz="1200" dirty="0"/>
              <a:t>2</a:t>
            </a:r>
            <a:r>
              <a:rPr lang="ko-KR" altLang="en-US" sz="1200" dirty="0" smtClean="0"/>
              <a:t>명</a:t>
            </a:r>
            <a:endParaRPr lang="ko-KR" altLang="en-US" sz="1200" dirty="0"/>
          </a:p>
          <a:p>
            <a:pPr fontAlgn="base"/>
            <a:r>
              <a:rPr lang="ko-KR" altLang="en-US" sz="1200" dirty="0" err="1"/>
              <a:t>최우수작</a:t>
            </a:r>
            <a:r>
              <a:rPr lang="ko-KR" altLang="en-US" sz="1200" dirty="0"/>
              <a:t> 제출 학교</a:t>
            </a:r>
            <a:r>
              <a:rPr lang="en-US" altLang="ko-KR" sz="1200" dirty="0"/>
              <a:t>(</a:t>
            </a:r>
            <a:r>
              <a:rPr lang="ko-KR" altLang="en-US" sz="1200" dirty="0"/>
              <a:t>초등</a:t>
            </a:r>
            <a:r>
              <a:rPr lang="en-US" altLang="ko-KR" sz="1200" dirty="0"/>
              <a:t>․</a:t>
            </a:r>
            <a:r>
              <a:rPr lang="ko-KR" altLang="en-US" sz="1200" dirty="0"/>
              <a:t>중학교</a:t>
            </a:r>
            <a:r>
              <a:rPr lang="en-US" altLang="ko-KR" sz="1200" dirty="0"/>
              <a:t>), </a:t>
            </a:r>
            <a:r>
              <a:rPr lang="ko-KR" altLang="en-US" sz="1200" dirty="0"/>
              <a:t>최다 작품 제출 학교 </a:t>
            </a:r>
            <a:r>
              <a:rPr lang="en-US" altLang="ko-KR" sz="1200" dirty="0"/>
              <a:t>(</a:t>
            </a:r>
            <a:r>
              <a:rPr lang="ko-KR" altLang="en-US" sz="1200" dirty="0"/>
              <a:t>각 </a:t>
            </a:r>
            <a:r>
              <a:rPr lang="en-US" altLang="ko-KR" sz="1200" dirty="0"/>
              <a:t>100</a:t>
            </a:r>
            <a:r>
              <a:rPr lang="ko-KR" altLang="en-US" sz="1200" dirty="0"/>
              <a:t>만원 상당의 도서 지급</a:t>
            </a:r>
            <a:r>
              <a:rPr lang="en-US" altLang="ko-KR" sz="1200" dirty="0"/>
              <a:t>)</a:t>
            </a:r>
            <a:r>
              <a:rPr lang="ko-KR" alt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8148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098675" y="1592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098675" y="1592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611560" y="620688"/>
            <a:ext cx="81369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solidFill>
                  <a:srgbClr val="92D050"/>
                </a:solidFill>
              </a:rPr>
              <a:t>접수일정</a:t>
            </a:r>
            <a:endParaRPr lang="en-US" altLang="ko-KR" dirty="0" smtClean="0">
              <a:solidFill>
                <a:srgbClr val="92D050"/>
              </a:solidFill>
            </a:endParaRPr>
          </a:p>
          <a:p>
            <a:pPr marL="285750" indent="-285750">
              <a:buFontTx/>
              <a:buChar char="-"/>
            </a:pPr>
            <a:r>
              <a:rPr lang="ko-KR" altLang="en-US" dirty="0" smtClean="0"/>
              <a:t>일정 </a:t>
            </a:r>
            <a:r>
              <a:rPr lang="en-US" altLang="ko-KR" dirty="0"/>
              <a:t>: 2014</a:t>
            </a:r>
            <a:r>
              <a:rPr lang="ko-KR" altLang="en-US" dirty="0"/>
              <a:t>년 </a:t>
            </a:r>
            <a:r>
              <a:rPr lang="en-US" altLang="ko-KR" dirty="0"/>
              <a:t>8</a:t>
            </a:r>
            <a:r>
              <a:rPr lang="ko-KR" altLang="en-US" dirty="0"/>
              <a:t>월 </a:t>
            </a:r>
            <a:r>
              <a:rPr lang="en-US" altLang="ko-KR" dirty="0"/>
              <a:t>25</a:t>
            </a:r>
            <a:r>
              <a:rPr lang="ko-KR" altLang="en-US" dirty="0"/>
              <a:t>일 </a:t>
            </a:r>
            <a:r>
              <a:rPr lang="en-US" altLang="ko-KR" dirty="0"/>
              <a:t>~ 2014</a:t>
            </a:r>
            <a:r>
              <a:rPr lang="ko-KR" altLang="en-US" dirty="0"/>
              <a:t>년 </a:t>
            </a:r>
            <a:r>
              <a:rPr lang="en-US" altLang="ko-KR" dirty="0"/>
              <a:t>10</a:t>
            </a:r>
            <a:r>
              <a:rPr lang="ko-KR" altLang="en-US" dirty="0"/>
              <a:t>월 </a:t>
            </a:r>
            <a:r>
              <a:rPr lang="en-US" altLang="ko-KR" dirty="0"/>
              <a:t>20</a:t>
            </a:r>
            <a:r>
              <a:rPr lang="ko-KR" altLang="en-US" dirty="0"/>
              <a:t>일</a:t>
            </a:r>
            <a:r>
              <a:rPr lang="en-US" altLang="ko-KR" dirty="0"/>
              <a:t>(</a:t>
            </a:r>
            <a:r>
              <a:rPr lang="ko-KR" altLang="en-US" dirty="0"/>
              <a:t>분야별 차등접수</a:t>
            </a:r>
            <a:r>
              <a:rPr lang="en-US" altLang="ko-KR" dirty="0" smtClean="0"/>
              <a:t>)</a:t>
            </a:r>
          </a:p>
          <a:p>
            <a:pPr marL="285750" indent="-285750">
              <a:buFontTx/>
              <a:buChar char="-"/>
            </a:pPr>
            <a:endParaRPr lang="en-US" altLang="ko-KR" dirty="0"/>
          </a:p>
          <a:p>
            <a:r>
              <a:rPr lang="ko-KR" altLang="en-US" b="1" dirty="0">
                <a:solidFill>
                  <a:srgbClr val="92D050"/>
                </a:solidFill>
              </a:rPr>
              <a:t>유의사항</a:t>
            </a:r>
          </a:p>
          <a:p>
            <a:r>
              <a:rPr lang="en-US" altLang="ko-KR" dirty="0"/>
              <a:t>- </a:t>
            </a:r>
            <a:r>
              <a:rPr lang="ko-KR" altLang="en-US" dirty="0"/>
              <a:t>모든 출품작은 순수 창작물이어야 함</a:t>
            </a:r>
            <a:br>
              <a:rPr lang="ko-KR" altLang="en-US" dirty="0"/>
            </a:br>
            <a:r>
              <a:rPr lang="en-US" altLang="ko-KR" dirty="0"/>
              <a:t>- </a:t>
            </a:r>
            <a:r>
              <a:rPr lang="ko-KR" altLang="en-US" dirty="0"/>
              <a:t>타 공모전에서 입상한 작품이거나 표절 시비가 발생할 경우 심사에서 제외되며</a:t>
            </a:r>
            <a:r>
              <a:rPr lang="en-US" altLang="ko-KR" dirty="0"/>
              <a:t>, </a:t>
            </a:r>
            <a:r>
              <a:rPr lang="ko-KR" altLang="en-US" dirty="0"/>
              <a:t>입상 발표 후 확인될 경우 수상이 취소</a:t>
            </a:r>
            <a:r>
              <a:rPr lang="en-US" altLang="ko-KR" dirty="0"/>
              <a:t>(</a:t>
            </a:r>
            <a:r>
              <a:rPr lang="ko-KR" altLang="en-US" dirty="0"/>
              <a:t>상금 반납 포함</a:t>
            </a:r>
            <a:r>
              <a:rPr lang="en-US" altLang="ko-KR" dirty="0"/>
              <a:t>)</a:t>
            </a:r>
            <a:r>
              <a:rPr lang="ko-KR" altLang="en-US" dirty="0"/>
              <a:t>되고</a:t>
            </a:r>
            <a:r>
              <a:rPr lang="en-US" altLang="ko-KR" dirty="0"/>
              <a:t>, </a:t>
            </a:r>
            <a:r>
              <a:rPr lang="ko-KR" altLang="en-US" dirty="0"/>
              <a:t>분배에 대한 민</a:t>
            </a:r>
            <a:r>
              <a:rPr lang="en-US" altLang="ko-KR" dirty="0"/>
              <a:t>/</a:t>
            </a:r>
            <a:r>
              <a:rPr lang="ko-KR" altLang="en-US" dirty="0"/>
              <a:t>형사상 책임은 응모자에게 있음</a:t>
            </a:r>
            <a:br>
              <a:rPr lang="ko-KR" altLang="en-US" dirty="0"/>
            </a:br>
            <a:r>
              <a:rPr lang="en-US" altLang="ko-KR" dirty="0"/>
              <a:t>- </a:t>
            </a:r>
            <a:r>
              <a:rPr lang="ko-KR" altLang="en-US" dirty="0"/>
              <a:t>수상작품은 통보 후 </a:t>
            </a:r>
            <a:r>
              <a:rPr lang="en-US" altLang="ko-KR" dirty="0"/>
              <a:t>3</a:t>
            </a:r>
            <a:r>
              <a:rPr lang="ko-KR" altLang="en-US" dirty="0"/>
              <a:t>일 이내에 원본파일을 제출해야 하며 미제출시 입상이 취소될 수 있음</a:t>
            </a:r>
            <a:br>
              <a:rPr lang="ko-KR" altLang="en-US" dirty="0"/>
            </a:br>
            <a:r>
              <a:rPr lang="en-US" altLang="ko-KR" dirty="0"/>
              <a:t>- </a:t>
            </a:r>
            <a:r>
              <a:rPr lang="ko-KR" altLang="en-US" dirty="0"/>
              <a:t>공모 세부 진행 사항은 내부 사정에 따라 변동가능</a:t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>저작권 귀속 및 이용권한</a:t>
            </a:r>
            <a:br>
              <a:rPr lang="ko-KR" altLang="en-US" dirty="0"/>
            </a:br>
            <a:r>
              <a:rPr lang="en-US" altLang="ko-KR" dirty="0"/>
              <a:t>- </a:t>
            </a:r>
            <a:r>
              <a:rPr lang="ko-KR" altLang="en-US" dirty="0"/>
              <a:t>수상작의 저작인격권은 원저작자에게 있으나 저작재산권은 협의를 통해 주최 측에 귀속될 수 있으며</a:t>
            </a:r>
            <a:r>
              <a:rPr lang="en-US" altLang="ko-KR" dirty="0"/>
              <a:t>, </a:t>
            </a:r>
            <a:r>
              <a:rPr lang="ko-KR" altLang="en-US" dirty="0"/>
              <a:t>공공목적으로 수상작을 수정</a:t>
            </a:r>
            <a:r>
              <a:rPr lang="en-US" altLang="ko-KR" dirty="0"/>
              <a:t>, </a:t>
            </a:r>
            <a:r>
              <a:rPr lang="ko-KR" altLang="en-US" dirty="0"/>
              <a:t>복제</a:t>
            </a:r>
            <a:r>
              <a:rPr lang="en-US" altLang="ko-KR" dirty="0"/>
              <a:t>, </a:t>
            </a:r>
            <a:r>
              <a:rPr lang="ko-KR" altLang="en-US" dirty="0"/>
              <a:t>배포</a:t>
            </a:r>
            <a:r>
              <a:rPr lang="en-US" altLang="ko-KR" dirty="0"/>
              <a:t>, </a:t>
            </a:r>
            <a:r>
              <a:rPr lang="ko-KR" altLang="en-US" dirty="0"/>
              <a:t>물품제작 등을 할 수 있음</a:t>
            </a:r>
            <a:br>
              <a:rPr lang="ko-KR" altLang="en-US" dirty="0"/>
            </a:br>
            <a:r>
              <a:rPr lang="en-US" altLang="ko-KR" dirty="0"/>
              <a:t>- </a:t>
            </a:r>
            <a:r>
              <a:rPr lang="ko-KR" altLang="en-US" dirty="0"/>
              <a:t>수상작품에 대한 값진 노력에 대한 보상은 공모전 상금 및 상장 등으로 대신한다</a:t>
            </a:r>
            <a:r>
              <a:rPr lang="en-US" altLang="ko-KR" dirty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92D050"/>
                </a:solidFill>
              </a:rPr>
              <a:t>문의안내</a:t>
            </a:r>
            <a:endParaRPr lang="en-US" altLang="ko-KR" dirty="0" smtClean="0">
              <a:solidFill>
                <a:srgbClr val="92D050"/>
              </a:solidFill>
            </a:endParaRPr>
          </a:p>
          <a:p>
            <a:r>
              <a:rPr lang="ko-KR" altLang="en-US" dirty="0" err="1"/>
              <a:t>나트륨줄이기</a:t>
            </a:r>
            <a:r>
              <a:rPr lang="ko-KR" altLang="en-US" dirty="0"/>
              <a:t> 대국민 공모전 운영사무국</a:t>
            </a:r>
            <a:br>
              <a:rPr lang="ko-KR" altLang="en-US" dirty="0"/>
            </a:br>
            <a:r>
              <a:rPr lang="en-US" altLang="ko-KR" dirty="0" smtClean="0"/>
              <a:t>02-566-5614 mesa012@naver.com</a:t>
            </a:r>
            <a:endParaRPr lang="ko-KR" alt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37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664</Words>
  <Application>Microsoft Office PowerPoint</Application>
  <PresentationFormat>화면 슬라이드 쇼(4:3)</PresentationFormat>
  <Paragraphs>150</Paragraphs>
  <Slides>4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Park suyan</dc:creator>
  <cp:lastModifiedBy>aqua9-02</cp:lastModifiedBy>
  <cp:revision>47</cp:revision>
  <dcterms:created xsi:type="dcterms:W3CDTF">2013-08-05T06:04:41Z</dcterms:created>
  <dcterms:modified xsi:type="dcterms:W3CDTF">2014-08-25T04:36:24Z</dcterms:modified>
</cp:coreProperties>
</file>