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0" r:id="rId3"/>
    <p:sldId id="278" r:id="rId4"/>
    <p:sldId id="259" r:id="rId5"/>
    <p:sldId id="285" r:id="rId6"/>
    <p:sldId id="268" r:id="rId7"/>
    <p:sldId id="273" r:id="rId8"/>
    <p:sldId id="277" r:id="rId9"/>
    <p:sldId id="275" r:id="rId10"/>
    <p:sldId id="283" r:id="rId11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A9D178"/>
    <a:srgbClr val="A0D178"/>
    <a:srgbClr val="A0D18E"/>
    <a:srgbClr val="A9D565"/>
    <a:srgbClr val="A9D18E"/>
    <a:srgbClr val="A0D565"/>
    <a:srgbClr val="92D050"/>
    <a:srgbClr val="7CBF33"/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75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72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72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04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77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04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624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732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44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8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976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0E359-DA76-4732-878B-A528790A9E36}" type="datetimeFigureOut">
              <a:rPr lang="ko-KR" altLang="en-US" smtClean="0"/>
              <a:t>2021-05-13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145F2-B278-4797-8FAD-84876EDCE7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28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159E8202-A04E-4836-A28B-1597541CC2C8}"/>
              </a:ext>
            </a:extLst>
          </p:cNvPr>
          <p:cNvSpPr/>
          <p:nvPr/>
        </p:nvSpPr>
        <p:spPr>
          <a:xfrm>
            <a:off x="0" y="-1"/>
            <a:ext cx="12191999" cy="1853061"/>
          </a:xfrm>
          <a:prstGeom prst="rect">
            <a:avLst/>
          </a:prstGeom>
          <a:solidFill>
            <a:srgbClr val="A9D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6"/>
              </a:solidFill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50D48-359D-4474-8E52-4D5BAEC04D4C}"/>
              </a:ext>
            </a:extLst>
          </p:cNvPr>
          <p:cNvSpPr txBox="1"/>
          <p:nvPr/>
        </p:nvSpPr>
        <p:spPr>
          <a:xfrm>
            <a:off x="498418" y="1951377"/>
            <a:ext cx="11402729" cy="46166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☆ 참가자 필수 동의사항</a:t>
            </a:r>
            <a:endParaRPr lang="en-US" altLang="ko-KR" sz="2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</a:t>
            </a:r>
            <a:r>
              <a:rPr lang="ko-KR" altLang="en-US" sz="20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전체원의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개인정보 수집 및 이용동의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별도 붙임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 필요합니다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대표는 청렴이행 서약서를 작성하여 제출하여야 합니다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※ 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위 두 가지 서류는 공모 </a:t>
            </a:r>
            <a:r>
              <a:rPr lang="ko-KR" altLang="en-US" sz="16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신청시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사본으로 제출하며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공모선정이 될 경우 원본 제출이 필요합니다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☆ 자료작성시 유의사항</a:t>
            </a:r>
            <a:endParaRPr lang="en-US" altLang="ko-KR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저작권이 있는 이미지 등을 사용하실 때는 유의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하여야 합니다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</a:b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확인하고 사용해주세요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자료작성시에는 </a:t>
            </a:r>
            <a:r>
              <a:rPr lang="ko-KR" altLang="en-US" sz="2000" b="1" i="1" u="sng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성역할</a:t>
            </a:r>
            <a:r>
              <a:rPr lang="ko-KR" altLang="en-US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고정관념</a:t>
            </a:r>
            <a:r>
              <a:rPr lang="en-US" altLang="ko-KR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성차별적 표현</a:t>
            </a:r>
            <a:r>
              <a:rPr lang="en-US" altLang="ko-KR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b="1" i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등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에 대해 고려하여야 합니다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      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예시 </a:t>
            </a: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en-US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남성다움</a:t>
            </a: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여성다움을 구분하거나</a:t>
            </a: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외모차별</a:t>
            </a: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가족 내 역할을 성별에 따라 구분 등</a:t>
            </a:r>
            <a:r>
              <a:rPr lang="en-US" altLang="ko-KR" sz="1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4005269" y="98316"/>
            <a:ext cx="4389025" cy="1566558"/>
          </a:xfrm>
          <a:prstGeom prst="rect">
            <a:avLst/>
          </a:prstGeom>
          <a:noFill/>
        </p:spPr>
        <p:txBody>
          <a:bodyPr wrap="square" lIns="88367" tIns="44184" rIns="88367" bIns="44184" rtlCol="0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참가자 </a:t>
            </a:r>
            <a:r>
              <a:rPr lang="ko-KR" altLang="en-US" sz="48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유의</a:t>
            </a:r>
            <a:r>
              <a:rPr lang="ko-KR" altLang="en-US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사항</a:t>
            </a:r>
            <a:endParaRPr lang="en-US" altLang="ko-KR" sz="32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01" t="-2725" r="-17372" b="-35274"/>
          <a:stretch/>
        </p:blipFill>
        <p:spPr>
          <a:xfrm>
            <a:off x="11122925" y="98316"/>
            <a:ext cx="1044362" cy="942947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8" y="157994"/>
            <a:ext cx="2345352" cy="53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3426175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세부내용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5098395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5364637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6)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기대효과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2851052" y="1367834"/>
            <a:ext cx="8716834" cy="24436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US" altLang="ko-KR" sz="1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F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620971" y="1367834"/>
            <a:ext cx="2103271" cy="2443675"/>
          </a:xfrm>
          <a:prstGeom prst="rect">
            <a:avLst/>
          </a:prstGeom>
          <a:solidFill>
            <a:srgbClr val="A9D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ko-KR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30</a:t>
            </a: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일 프로젝트 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활동 이후 기대되는 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나의 변화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620971" y="4028044"/>
            <a:ext cx="2103271" cy="2443675"/>
          </a:xfrm>
          <a:prstGeom prst="rect">
            <a:avLst/>
          </a:prstGeom>
          <a:solidFill>
            <a:srgbClr val="A9D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ko-KR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30</a:t>
            </a: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일 프로젝트 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활동 이후 기대되는 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사회의 </a:t>
            </a: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변화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2851052" y="4028043"/>
            <a:ext cx="8716834" cy="24436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US" altLang="ko-KR" sz="1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F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03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041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159E8202-A04E-4836-A28B-1597541CC2C8}"/>
              </a:ext>
            </a:extLst>
          </p:cNvPr>
          <p:cNvSpPr/>
          <p:nvPr/>
        </p:nvSpPr>
        <p:spPr>
          <a:xfrm>
            <a:off x="0" y="-1"/>
            <a:ext cx="12191999" cy="1853061"/>
          </a:xfrm>
          <a:prstGeom prst="rect">
            <a:avLst/>
          </a:prstGeom>
          <a:solidFill>
            <a:srgbClr val="A9D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6"/>
              </a:solidFill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50D48-359D-4474-8E52-4D5BAEC04D4C}"/>
              </a:ext>
            </a:extLst>
          </p:cNvPr>
          <p:cNvSpPr txBox="1"/>
          <p:nvPr/>
        </p:nvSpPr>
        <p:spPr>
          <a:xfrm>
            <a:off x="480310" y="2282517"/>
            <a:ext cx="11402729" cy="40626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☆ 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탄소중립이란</a:t>
            </a:r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이산화탄소 농도가 더 이상 증가되지 않도록 이산화탄소 순 배출량을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0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 되도록 하는 것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이산화탄소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흡수량과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배출량의 균형을 이루도록 하는 것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☆ </a:t>
            </a:r>
            <a:r>
              <a:rPr lang="ko-KR" altLang="en-US" sz="2000" b="1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챌린지란</a:t>
            </a:r>
            <a:r>
              <a:rPr lang="ko-KR" altLang="en-US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20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Arial" panose="020B0604020202020204" pitchFamily="34" charset="0"/>
              </a:rPr>
              <a:t>문제주제에 대한 도전을 실천하고 사람들의 참여를 이끌어 사회에 선한 영향력을 확산시켜 나가는 활동 </a:t>
            </a:r>
            <a:endParaRPr lang="en-US" altLang="ko-KR" sz="2000" spc="-150" dirty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Ex)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아이스버킷챌린지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미라클모닝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챌린지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응원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챌린지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릴레이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챌린지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753523" y="770749"/>
            <a:ext cx="8856302" cy="920228"/>
          </a:xfrm>
          <a:prstGeom prst="rect">
            <a:avLst/>
          </a:prstGeom>
          <a:noFill/>
        </p:spPr>
        <p:txBody>
          <a:bodyPr wrap="square" lIns="88367" tIns="44184" rIns="88367" bIns="44184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#</a:t>
            </a:r>
            <a:r>
              <a:rPr lang="ko-KR" altLang="en-US" sz="3600" b="1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지금지구챌린지</a:t>
            </a:r>
            <a:r>
              <a:rPr lang="en-US" altLang="ko-KR" sz="3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30</a:t>
            </a:r>
            <a:r>
              <a:rPr lang="ko-KR" altLang="en-US" sz="3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일 프로젝트</a:t>
            </a:r>
            <a:endParaRPr lang="en-US" altLang="ko-KR" sz="36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01" t="-2725" r="-17372" b="-35274"/>
          <a:stretch/>
        </p:blipFill>
        <p:spPr>
          <a:xfrm>
            <a:off x="11122925" y="98316"/>
            <a:ext cx="1044362" cy="942947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8" y="157994"/>
            <a:ext cx="2345352" cy="5383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667848" y="1765359"/>
            <a:ext cx="8856302" cy="491392"/>
          </a:xfrm>
          <a:prstGeom prst="rect">
            <a:avLst/>
          </a:prstGeom>
          <a:noFill/>
        </p:spPr>
        <p:txBody>
          <a:bodyPr wrap="square" lIns="88367" tIns="44184" rIns="88367" bIns="44184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탄소중립에 관련된 환경문제를 발견하여 </a:t>
            </a:r>
            <a:r>
              <a:rPr lang="ko-KR" altLang="en-US" sz="2000" b="1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챌린지를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기획</a:t>
            </a:r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실천하는 프로젝트 </a:t>
            </a:r>
            <a:endParaRPr lang="en-US" altLang="ko-KR" sz="2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5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159E8202-A04E-4836-A28B-1597541CC2C8}"/>
              </a:ext>
            </a:extLst>
          </p:cNvPr>
          <p:cNvSpPr/>
          <p:nvPr/>
        </p:nvSpPr>
        <p:spPr>
          <a:xfrm>
            <a:off x="0" y="0"/>
            <a:ext cx="12191999" cy="4140200"/>
          </a:xfrm>
          <a:prstGeom prst="rect">
            <a:avLst/>
          </a:prstGeom>
          <a:solidFill>
            <a:srgbClr val="A9D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바른고딕" panose="020B060302010102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C83195-9041-41AC-AAA6-F99CBA7FE2FD}"/>
              </a:ext>
            </a:extLst>
          </p:cNvPr>
          <p:cNvSpPr txBox="1"/>
          <p:nvPr/>
        </p:nvSpPr>
        <p:spPr>
          <a:xfrm>
            <a:off x="1889142" y="4655698"/>
            <a:ext cx="69235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FC16A17B-9336-437C-BDF8-69CA9F14F431}"/>
              </a:ext>
            </a:extLst>
          </p:cNvPr>
          <p:cNvCxnSpPr>
            <a:cxnSpLocks/>
          </p:cNvCxnSpPr>
          <p:nvPr/>
        </p:nvCxnSpPr>
        <p:spPr>
          <a:xfrm>
            <a:off x="1848251" y="5231134"/>
            <a:ext cx="774138" cy="0"/>
          </a:xfrm>
          <a:prstGeom prst="line">
            <a:avLst/>
          </a:prstGeom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9650D48-359D-4474-8E52-4D5BAEC04D4C}"/>
              </a:ext>
            </a:extLst>
          </p:cNvPr>
          <p:cNvSpPr txBox="1"/>
          <p:nvPr/>
        </p:nvSpPr>
        <p:spPr>
          <a:xfrm>
            <a:off x="1365920" y="5641448"/>
            <a:ext cx="1738800" cy="425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소개</a:t>
            </a:r>
            <a:endParaRPr lang="en-US" altLang="ko-KR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BB7380-C242-43A5-9DA0-091F9B66B895}"/>
              </a:ext>
            </a:extLst>
          </p:cNvPr>
          <p:cNvSpPr txBox="1"/>
          <p:nvPr/>
        </p:nvSpPr>
        <p:spPr>
          <a:xfrm>
            <a:off x="5532914" y="4655698"/>
            <a:ext cx="69235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CC73C99B-254C-46D0-9151-5E616321AB3C}"/>
              </a:ext>
            </a:extLst>
          </p:cNvPr>
          <p:cNvCxnSpPr>
            <a:cxnSpLocks/>
          </p:cNvCxnSpPr>
          <p:nvPr/>
        </p:nvCxnSpPr>
        <p:spPr>
          <a:xfrm>
            <a:off x="5492023" y="5231134"/>
            <a:ext cx="774138" cy="0"/>
          </a:xfrm>
          <a:prstGeom prst="line">
            <a:avLst/>
          </a:prstGeom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F325A18-2F24-4EEC-B09E-0168B4C03ED7}"/>
              </a:ext>
            </a:extLst>
          </p:cNvPr>
          <p:cNvSpPr txBox="1"/>
          <p:nvPr/>
        </p:nvSpPr>
        <p:spPr>
          <a:xfrm>
            <a:off x="4945823" y="5641448"/>
            <a:ext cx="1866538" cy="425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프로젝트 개요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F5F100-3CCD-46A8-A042-40575E67AC08}"/>
              </a:ext>
            </a:extLst>
          </p:cNvPr>
          <p:cNvSpPr txBox="1"/>
          <p:nvPr/>
        </p:nvSpPr>
        <p:spPr>
          <a:xfrm>
            <a:off x="9393594" y="4655698"/>
            <a:ext cx="69235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AD2C6C7F-BC75-42C5-AD7B-A9D3DE4CC7BC}"/>
              </a:ext>
            </a:extLst>
          </p:cNvPr>
          <p:cNvCxnSpPr>
            <a:cxnSpLocks/>
          </p:cNvCxnSpPr>
          <p:nvPr/>
        </p:nvCxnSpPr>
        <p:spPr>
          <a:xfrm>
            <a:off x="9352703" y="5231134"/>
            <a:ext cx="774138" cy="0"/>
          </a:xfrm>
          <a:prstGeom prst="line">
            <a:avLst/>
          </a:prstGeom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54A667-3B5E-40CE-B258-2792FF00692F}"/>
              </a:ext>
            </a:extLst>
          </p:cNvPr>
          <p:cNvSpPr txBox="1"/>
          <p:nvPr/>
        </p:nvSpPr>
        <p:spPr>
          <a:xfrm>
            <a:off x="8562182" y="5641448"/>
            <a:ext cx="2355180" cy="425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프로젝트 세부내용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780367" y="1555237"/>
            <a:ext cx="8737600" cy="1566558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#</a:t>
            </a:r>
            <a:r>
              <a:rPr lang="ko-KR" altLang="en-US" sz="3200" b="1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지금지구챌린지</a:t>
            </a:r>
            <a:r>
              <a:rPr lang="en-US" altLang="ko-KR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</a:t>
            </a:r>
            <a:r>
              <a:rPr lang="ko-KR" altLang="en-US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직접 만들고 함께 실천하자 </a:t>
            </a:r>
            <a:r>
              <a:rPr lang="en-US" altLang="ko-KR" sz="3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! </a:t>
            </a:r>
          </a:p>
          <a:p>
            <a:pPr algn="ctr">
              <a:lnSpc>
                <a:spcPct val="150000"/>
              </a:lnSpc>
            </a:pPr>
            <a:r>
              <a:rPr lang="en-US" altLang="ko-KR" sz="3200" b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30</a:t>
            </a:r>
            <a:r>
              <a:rPr lang="ko-KR" altLang="en-US" sz="3200" b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일 프로젝트</a:t>
            </a:r>
            <a:r>
              <a:rPr lang="en-US" altLang="ko-KR" sz="3200" b="1" u="sng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3200" b="1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공모 지원서   </a:t>
            </a:r>
            <a:endParaRPr lang="en-US" altLang="ko-KR" sz="3200" b="1" u="sng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01" t="-2725" r="-17372" b="-35274"/>
          <a:stretch/>
        </p:blipFill>
        <p:spPr>
          <a:xfrm>
            <a:off x="11122925" y="98316"/>
            <a:ext cx="1044362" cy="942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430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66800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그룹 19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01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9" y="323327"/>
            <a:ext cx="3764022" cy="505371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소개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1756229" y="1373896"/>
            <a:ext cx="9842034" cy="10376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이름 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※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간단한 소개 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</a:t>
            </a:r>
            <a:endParaRPr lang="ko-KR" altLang="en-US" sz="1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571629" y="1373896"/>
            <a:ext cx="1081290" cy="1037686"/>
          </a:xfrm>
          <a:prstGeom prst="rect">
            <a:avLst/>
          </a:prstGeom>
          <a:solidFill>
            <a:srgbClr val="A9D178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ko-KR" altLang="en-US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</a:t>
            </a:r>
            <a:r>
              <a:rPr lang="en-US" altLang="ko-KR" sz="15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소개</a:t>
            </a:r>
            <a:endParaRPr lang="ko-KR" altLang="en-US" sz="1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3226051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3521322" y="364941"/>
            <a:ext cx="3764022" cy="42214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우리 팀을 소개해주세요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83718"/>
              </p:ext>
            </p:extLst>
          </p:nvPr>
        </p:nvGraphicFramePr>
        <p:xfrm>
          <a:off x="571629" y="2551622"/>
          <a:ext cx="11026635" cy="3876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2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0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87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75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60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연번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학교명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팀내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역할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+mn-ea"/>
                        </a:rPr>
                        <a:t>비고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대학교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010-0000-0000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소통팀장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팀원 커뮤니케이션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서울동행 봉사경험 있음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서기팀장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출석체크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회의록</a:t>
                      </a:r>
                      <a:r>
                        <a:rPr lang="ko-KR" altLang="en-US" sz="1200" baseline="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작성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모집홍보팀장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사진 및 영상 촬영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회계팀장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영수증 및 정산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en-US" altLang="ko-KR" sz="1200" baseline="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물품 관리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2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7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4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2656917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개요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517823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4784065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기획한 팀 프로젝트를 요약해주세요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482600" y="1170033"/>
            <a:ext cx="11165007" cy="616814"/>
            <a:chOff x="571629" y="1373896"/>
            <a:chExt cx="11026634" cy="1037686"/>
          </a:xfrm>
        </p:grpSpPr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90A5A39A-0FFC-4A44-A4A4-E30B6AD4F14A}"/>
                </a:ext>
              </a:extLst>
            </p:cNvPr>
            <p:cNvSpPr/>
            <p:nvPr/>
          </p:nvSpPr>
          <p:spPr>
            <a:xfrm>
              <a:off x="1756229" y="1373896"/>
              <a:ext cx="9842034" cy="103768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- </a:t>
              </a:r>
              <a:r>
                <a:rPr lang="ko-KR" altLang="en-US" sz="15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챌린지의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 특성이 표현될 수 있도록 적어주세요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.</a:t>
              </a:r>
              <a:endPara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7D5214C9-BBFC-4BF8-A930-B96C04BBAEF1}"/>
                </a:ext>
              </a:extLst>
            </p:cNvPr>
            <p:cNvSpPr/>
            <p:nvPr/>
          </p:nvSpPr>
          <p:spPr>
            <a:xfrm>
              <a:off x="571629" y="1373896"/>
              <a:ext cx="1081290" cy="1037686"/>
            </a:xfrm>
            <a:prstGeom prst="rect">
              <a:avLst/>
            </a:prstGeom>
            <a:solidFill>
              <a:srgbClr val="A9D178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ko-KR" altLang="en-US" sz="15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활 동 명</a:t>
              </a:r>
              <a:endParaRPr lang="en-US" altLang="ko-KR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482600" y="4050319"/>
            <a:ext cx="11165007" cy="2289307"/>
            <a:chOff x="571629" y="1373896"/>
            <a:chExt cx="11026634" cy="1037686"/>
          </a:xfrm>
        </p:grpSpPr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90A5A39A-0FFC-4A44-A4A4-E30B6AD4F14A}"/>
                </a:ext>
              </a:extLst>
            </p:cNvPr>
            <p:cNvSpPr/>
            <p:nvPr/>
          </p:nvSpPr>
          <p:spPr>
            <a:xfrm>
              <a:off x="1756229" y="1373896"/>
              <a:ext cx="9842034" cy="103768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- 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활동 내용을 간단하게 설명해주세요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(</a:t>
              </a:r>
              <a:r>
                <a:rPr lang="ko-KR" altLang="en-US" sz="15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챌린지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 내용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, SNS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와 같은 매체 활용 방법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, </a:t>
              </a:r>
              <a:r>
                <a:rPr lang="ko-KR" altLang="en-US" sz="15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챌린지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 홍보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, 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참여확산 방안 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등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)</a:t>
              </a:r>
              <a:endPara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7D5214C9-BBFC-4BF8-A930-B96C04BBAEF1}"/>
                </a:ext>
              </a:extLst>
            </p:cNvPr>
            <p:cNvSpPr/>
            <p:nvPr/>
          </p:nvSpPr>
          <p:spPr>
            <a:xfrm>
              <a:off x="571629" y="1373896"/>
              <a:ext cx="1081290" cy="1037686"/>
            </a:xfrm>
            <a:prstGeom prst="rect">
              <a:avLst/>
            </a:prstGeom>
            <a:solidFill>
              <a:srgbClr val="A9D178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ko-KR" altLang="en-US" sz="15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활동내용</a:t>
              </a:r>
              <a:endParaRPr lang="ko-KR" altLang="en-US" sz="15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482600" y="1885728"/>
            <a:ext cx="5728729" cy="604474"/>
            <a:chOff x="571629" y="1373896"/>
            <a:chExt cx="15818625" cy="1037687"/>
          </a:xfrm>
        </p:grpSpPr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90A5A39A-0FFC-4A44-A4A4-E30B6AD4F14A}"/>
                </a:ext>
              </a:extLst>
            </p:cNvPr>
            <p:cNvSpPr/>
            <p:nvPr/>
          </p:nvSpPr>
          <p:spPr>
            <a:xfrm>
              <a:off x="3923603" y="1373897"/>
              <a:ext cx="12466651" cy="103768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500" spc="-15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- </a:t>
              </a:r>
              <a:r>
                <a:rPr lang="ko-KR" altLang="en-US" sz="1500" spc="-15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챌린지를</a:t>
              </a:r>
              <a:r>
                <a:rPr lang="ko-KR" altLang="en-US" sz="1500" spc="-15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ko-KR" altLang="en-US" sz="1500" spc="-15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홍보하는데 사용할 매체를 적어주세요</a:t>
              </a:r>
              <a:r>
                <a:rPr lang="en-US" altLang="ko-KR" sz="1500" spc="-15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  <a:endParaRPr lang="ko-KR" altLang="en-US" sz="1500" spc="-1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7D5214C9-BBFC-4BF8-A930-B96C04BBAEF1}"/>
                </a:ext>
              </a:extLst>
            </p:cNvPr>
            <p:cNvSpPr/>
            <p:nvPr/>
          </p:nvSpPr>
          <p:spPr>
            <a:xfrm>
              <a:off x="571629" y="1373896"/>
              <a:ext cx="3059648" cy="1037686"/>
            </a:xfrm>
            <a:prstGeom prst="rect">
              <a:avLst/>
            </a:prstGeom>
            <a:solidFill>
              <a:srgbClr val="A9D178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ko-KR" sz="15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*</a:t>
              </a:r>
              <a:r>
                <a:rPr lang="ko-KR" altLang="en-US" sz="15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매   체</a:t>
              </a:r>
              <a:endParaRPr lang="en-US" altLang="ko-KR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6314638" y="1885728"/>
            <a:ext cx="5332969" cy="604474"/>
            <a:chOff x="571629" y="1373896"/>
            <a:chExt cx="15818625" cy="1037687"/>
          </a:xfrm>
        </p:grpSpPr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90A5A39A-0FFC-4A44-A4A4-E30B6AD4F14A}"/>
                </a:ext>
              </a:extLst>
            </p:cNvPr>
            <p:cNvSpPr/>
            <p:nvPr/>
          </p:nvSpPr>
          <p:spPr>
            <a:xfrm>
              <a:off x="3923603" y="1373897"/>
              <a:ext cx="12466651" cy="103768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- </a:t>
              </a: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활동의 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주요대상을 </a:t>
              </a: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적어주세요</a:t>
              </a:r>
              <a:r>
                <a:rPr lang="en-US" altLang="ko-KR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.</a:t>
              </a:r>
              <a:endPara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7D5214C9-BBFC-4BF8-A930-B96C04BBAEF1}"/>
                </a:ext>
              </a:extLst>
            </p:cNvPr>
            <p:cNvSpPr/>
            <p:nvPr/>
          </p:nvSpPr>
          <p:spPr>
            <a:xfrm>
              <a:off x="571629" y="1373896"/>
              <a:ext cx="3059648" cy="1037686"/>
            </a:xfrm>
            <a:prstGeom prst="rect">
              <a:avLst/>
            </a:prstGeom>
            <a:solidFill>
              <a:srgbClr val="A9D178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ko-KR" altLang="en-US" sz="15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주요대상</a:t>
              </a:r>
              <a:endParaRPr lang="en-US" altLang="ko-KR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598588" y="6339626"/>
            <a:ext cx="9225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*</a:t>
            </a:r>
            <a:r>
              <a:rPr lang="ko-KR" altLang="en-US" sz="1100" dirty="0" smtClean="0"/>
              <a:t>매체란</a:t>
            </a:r>
            <a:r>
              <a:rPr lang="en-US" altLang="ko-KR" sz="1100" dirty="0" smtClean="0"/>
              <a:t>? : </a:t>
            </a:r>
            <a:r>
              <a:rPr lang="ko-KR" altLang="en-US" sz="1100" dirty="0" err="1" smtClean="0"/>
              <a:t>오픈채팅방</a:t>
            </a:r>
            <a:r>
              <a:rPr lang="en-US" altLang="ko-KR" sz="1100" dirty="0" smtClean="0"/>
              <a:t>, SNS, </a:t>
            </a:r>
            <a:r>
              <a:rPr lang="ko-KR" altLang="en-US" sz="1100" dirty="0" err="1" smtClean="0"/>
              <a:t>유튜브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중고거래앱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 등 </a:t>
            </a:r>
            <a:r>
              <a:rPr lang="ko-KR" altLang="en-US" sz="1100" dirty="0" err="1" smtClean="0"/>
              <a:t>챌린지를</a:t>
            </a:r>
            <a:r>
              <a:rPr lang="ko-KR" altLang="en-US" sz="1100" dirty="0" smtClean="0"/>
              <a:t> 진행할 때 사용할 수 있는 다양한 수단</a:t>
            </a:r>
            <a:endParaRPr lang="ko-KR" altLang="en-US" sz="1100" dirty="0"/>
          </a:p>
        </p:txBody>
      </p:sp>
      <p:grpSp>
        <p:nvGrpSpPr>
          <p:cNvPr id="29" name="그룹 28"/>
          <p:cNvGrpSpPr/>
          <p:nvPr/>
        </p:nvGrpSpPr>
        <p:grpSpPr>
          <a:xfrm>
            <a:off x="482600" y="238261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50896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02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1696521" y="2597890"/>
            <a:ext cx="9951086" cy="139386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우리 팀이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문제라고 생각하는 환경 이슈를 적어주세요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 (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탄소제로와 관련하여 느꼈던 환경문제가 있나요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왜 이 문제에 관심을 갖게 되었나요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?)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endParaRPr lang="en-US" altLang="ko-KR" sz="1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482601" y="2597892"/>
            <a:ext cx="1108054" cy="1393865"/>
          </a:xfrm>
          <a:prstGeom prst="rect">
            <a:avLst/>
          </a:prstGeom>
          <a:solidFill>
            <a:srgbClr val="A9D178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ko-KR" altLang="en-US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문제 정의</a:t>
            </a:r>
            <a:endParaRPr lang="en-US" altLang="ko-KR" sz="16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2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3426175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세부내용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5098395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5364637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문제발견 및 정의 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문제정의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활동 목적과 목표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482600" y="5175617"/>
            <a:ext cx="11191113" cy="1421127"/>
            <a:chOff x="438305" y="4897393"/>
            <a:chExt cx="11129581" cy="1260001"/>
          </a:xfrm>
        </p:grpSpPr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90A5A39A-0FFC-4A44-A4A4-E30B6AD4F14A}"/>
                </a:ext>
              </a:extLst>
            </p:cNvPr>
            <p:cNvSpPr/>
            <p:nvPr/>
          </p:nvSpPr>
          <p:spPr>
            <a:xfrm>
              <a:off x="2736961" y="4897393"/>
              <a:ext cx="8830925" cy="12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ko-KR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 - </a:t>
              </a: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우리 팀의 </a:t>
              </a:r>
              <a:r>
                <a:rPr lang="ko-KR" altLang="en-US" sz="15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챌린지를</a:t>
              </a: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 홍보하고 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많은 사람과 함께 만들어가기 위한 </a:t>
              </a: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SNS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채널 및 </a:t>
              </a:r>
              <a:r>
                <a:rPr lang="ko-KR" altLang="en-US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방법을 적어주세요</a:t>
              </a:r>
              <a:r>
                <a:rPr lang="en-US" altLang="ko-KR" sz="15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.</a:t>
              </a:r>
              <a:endPara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6" name="직사각형 75">
              <a:extLst>
                <a:ext uri="{FF2B5EF4-FFF2-40B4-BE49-F238E27FC236}">
                  <a16:creationId xmlns:a16="http://schemas.microsoft.com/office/drawing/2014/main" id="{7D5214C9-BBFC-4BF8-A930-B96C04BBAEF1}"/>
                </a:ext>
              </a:extLst>
            </p:cNvPr>
            <p:cNvSpPr/>
            <p:nvPr/>
          </p:nvSpPr>
          <p:spPr>
            <a:xfrm>
              <a:off x="438305" y="4897394"/>
              <a:ext cx="2103271" cy="1260000"/>
            </a:xfrm>
            <a:prstGeom prst="rect">
              <a:avLst/>
            </a:prstGeom>
            <a:solidFill>
              <a:srgbClr val="A9D178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ko-KR" altLang="en-US" sz="16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홍보</a:t>
              </a:r>
              <a:r>
                <a:rPr lang="en-US" altLang="ko-KR" sz="1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, </a:t>
              </a:r>
              <a:r>
                <a:rPr lang="ko-KR" altLang="en-US" sz="1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모집 </a:t>
              </a:r>
              <a:r>
                <a:rPr lang="ko-KR" altLang="en-US" sz="16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cs typeface="Arial" panose="020B0604020202020204" pitchFamily="34" charset="0"/>
                </a:rPr>
                <a:t>전략</a:t>
              </a:r>
              <a:endParaRPr lang="en-US" altLang="ko-KR" sz="1600" b="1" u="sng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03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5FFB8DB-1F4F-4778-8A68-902F8B565E2D}"/>
              </a:ext>
            </a:extLst>
          </p:cNvPr>
          <p:cNvSpPr/>
          <p:nvPr/>
        </p:nvSpPr>
        <p:spPr>
          <a:xfrm>
            <a:off x="485882" y="1206500"/>
            <a:ext cx="11194836" cy="12560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기획은</a:t>
            </a:r>
            <a:r>
              <a:rPr lang="en-US" altLang="ko-KR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어떤 대상에 대해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</a:rPr>
              <a:t>그 대상의 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</a:rPr>
              <a:t>① 변화를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가져올 목적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 Desired Goal)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확인한 후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목적을 달성하기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위한 목표인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</a:rPr>
              <a:t>② 가장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적합한 행동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(Activities)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설계하는 것입니다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목적은 다소 추상적인 수준에서 방향을 제시한 것이라면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목표는 달성하고자 하는 것을 구체적으로 밝히는 것 입니다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이를 통해 활동에 대한 명확한 방향성을 부여하여 더욱 효과적인 활동이 될 것 입니다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2793964" y="3894992"/>
            <a:ext cx="8879749" cy="114433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우리 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팀이 추구하는 목적을 달성하고자 실행해야 하는 바를 구체적으로 적어주세요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   (~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가 해결돼야 한다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ko-KR" altLang="en-US" sz="1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482599" y="3922253"/>
            <a:ext cx="2114899" cy="1117076"/>
          </a:xfrm>
          <a:prstGeom prst="rect">
            <a:avLst/>
          </a:prstGeom>
          <a:solidFill>
            <a:srgbClr val="A9D178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ko-KR" altLang="en-US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구체적인</a:t>
            </a:r>
            <a:r>
              <a:rPr lang="en-US" altLang="ko-KR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목표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0A5A39A-0FFC-4A44-A4A4-E30B6AD4F14A}"/>
              </a:ext>
            </a:extLst>
          </p:cNvPr>
          <p:cNvSpPr/>
          <p:nvPr/>
        </p:nvSpPr>
        <p:spPr>
          <a:xfrm>
            <a:off x="2793964" y="2590908"/>
            <a:ext cx="8879749" cy="116779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우리 팀이 활동을 통해 </a:t>
            </a: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‘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실제로</a:t>
            </a: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’ 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달성하고자 하는 바</a:t>
            </a:r>
            <a:r>
              <a:rPr lang="en-US" altLang="ko-KR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기대하는 모습을 적어주세요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  (~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하기 위해서는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D5214C9-BBFC-4BF8-A930-B96C04BBAEF1}"/>
              </a:ext>
            </a:extLst>
          </p:cNvPr>
          <p:cNvSpPr/>
          <p:nvPr/>
        </p:nvSpPr>
        <p:spPr>
          <a:xfrm>
            <a:off x="482599" y="2590908"/>
            <a:ext cx="2114899" cy="1167796"/>
          </a:xfrm>
          <a:prstGeom prst="rect">
            <a:avLst/>
          </a:prstGeom>
          <a:solidFill>
            <a:srgbClr val="A9D178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추구하는 </a:t>
            </a:r>
            <a:r>
              <a:rPr lang="ko-KR" altLang="en-US" sz="16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목적</a:t>
            </a:r>
            <a:endParaRPr lang="en-US" altLang="ko-KR" sz="16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3426175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세부내용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5098395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55FFB8DB-1F4F-4778-8A68-902F8B565E2D}"/>
              </a:ext>
            </a:extLst>
          </p:cNvPr>
          <p:cNvSpPr/>
          <p:nvPr/>
        </p:nvSpPr>
        <p:spPr>
          <a:xfrm>
            <a:off x="485882" y="1206501"/>
            <a:ext cx="11194836" cy="809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그래서 우리 팀은 어떤 </a:t>
            </a:r>
            <a:r>
              <a:rPr lang="ko-KR" altLang="en-US" sz="15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챌린지로</a:t>
            </a:r>
            <a:r>
              <a:rPr lang="ko-KR" altLang="en-US" sz="15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문제를 풀어갈 건가요</a:t>
            </a:r>
            <a:r>
              <a:rPr lang="en-US" altLang="ko-KR" sz="15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9D9CD64-8D1A-462F-BB1F-212991824E3F}"/>
              </a:ext>
            </a:extLst>
          </p:cNvPr>
          <p:cNvSpPr/>
          <p:nvPr/>
        </p:nvSpPr>
        <p:spPr>
          <a:xfrm>
            <a:off x="482601" y="2184288"/>
            <a:ext cx="11198118" cy="4477769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실행기간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대상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장소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내용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방법 등을 구체적으로 작성해 주세요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특히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챌린지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진행을 위해 사용할 방법에 대해 구체적으로 작성해 주세요</a:t>
            </a:r>
            <a:endParaRPr lang="en-US" altLang="ko-KR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 (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자유형식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5364637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3)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액션플랜 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활동내용 및 방법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03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888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3426175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세부내용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5098395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5364637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3)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액션플랜 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활동내용 및 방법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9D9CD64-8D1A-462F-BB1F-212991824E3F}"/>
              </a:ext>
            </a:extLst>
          </p:cNvPr>
          <p:cNvSpPr/>
          <p:nvPr/>
        </p:nvSpPr>
        <p:spPr>
          <a:xfrm>
            <a:off x="518957" y="1252042"/>
            <a:ext cx="11161761" cy="5410016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-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03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4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482600" y="1037772"/>
            <a:ext cx="11201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1595768" y="323327"/>
            <a:ext cx="3426175" cy="550896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팀 프로젝트 세부내용 </a:t>
            </a:r>
            <a:endParaRPr lang="ko-KR" altLang="en-US" sz="25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4137620C-E594-47FD-88D9-16AC1F8937E4}"/>
              </a:ext>
            </a:extLst>
          </p:cNvPr>
          <p:cNvCxnSpPr>
            <a:cxnSpLocks/>
          </p:cNvCxnSpPr>
          <p:nvPr/>
        </p:nvCxnSpPr>
        <p:spPr>
          <a:xfrm>
            <a:off x="5098395" y="444314"/>
            <a:ext cx="0" cy="26339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C90D6C0-CE78-45CB-B256-7AFDDF510EB7}"/>
              </a:ext>
            </a:extLst>
          </p:cNvPr>
          <p:cNvSpPr txBox="1"/>
          <p:nvPr/>
        </p:nvSpPr>
        <p:spPr>
          <a:xfrm>
            <a:off x="5364637" y="364941"/>
            <a:ext cx="5753307" cy="458563"/>
          </a:xfrm>
          <a:prstGeom prst="rect">
            <a:avLst/>
          </a:prstGeom>
          <a:noFill/>
        </p:spPr>
        <p:txBody>
          <a:bodyPr wrap="square" lIns="88367" tIns="44184" rIns="88367" bIns="4418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5)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소요예산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42773"/>
              </p:ext>
            </p:extLst>
          </p:nvPr>
        </p:nvGraphicFramePr>
        <p:xfrm>
          <a:off x="625486" y="1252041"/>
          <a:ext cx="10942400" cy="5313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8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4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06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01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연번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항목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구매물품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단가</a:t>
                      </a:r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개수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금액</a:t>
                      </a:r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err="1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활동진행비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천연수세미</a:t>
                      </a:r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500" dirty="0" err="1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리워드용</a:t>
                      </a:r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1,300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r>
                        <a:rPr lang="ko-KR" altLang="en-US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130,000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회의비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ko-KR" altLang="en-US" sz="15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3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총계</a:t>
                      </a:r>
                      <a:endParaRPr lang="ko-KR" altLang="en-US" sz="15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7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최대 </a:t>
                      </a:r>
                      <a:r>
                        <a:rPr lang="en-US" altLang="ko-KR" sz="1500" dirty="0" smtClean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350,000</a:t>
                      </a:r>
                      <a:endParaRPr lang="ko-KR" altLang="en-US" sz="15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18" name="그룹 17"/>
          <p:cNvGrpSpPr/>
          <p:nvPr/>
        </p:nvGrpSpPr>
        <p:grpSpPr>
          <a:xfrm>
            <a:off x="485775" y="242387"/>
            <a:ext cx="800100" cy="667251"/>
            <a:chOff x="485775" y="242387"/>
            <a:chExt cx="800100" cy="667251"/>
          </a:xfrm>
          <a:solidFill>
            <a:srgbClr val="A9D178"/>
          </a:solidFill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159E8202-A04E-4836-A28B-1597541CC2C8}"/>
                </a:ext>
              </a:extLst>
            </p:cNvPr>
            <p:cNvSpPr/>
            <p:nvPr/>
          </p:nvSpPr>
          <p:spPr>
            <a:xfrm>
              <a:off x="485775" y="242387"/>
              <a:ext cx="800100" cy="667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바른고딕" panose="020B0603020101020101" pitchFamily="50" charset="-12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E9325A9-84F2-497C-81C6-DE9D0318CE87}"/>
                </a:ext>
              </a:extLst>
            </p:cNvPr>
            <p:cNvSpPr txBox="1"/>
            <p:nvPr/>
          </p:nvSpPr>
          <p:spPr>
            <a:xfrm>
              <a:off x="519564" y="323327"/>
              <a:ext cx="732523" cy="505371"/>
            </a:xfrm>
            <a:prstGeom prst="rect">
              <a:avLst/>
            </a:prstGeom>
            <a:grpFill/>
          </p:spPr>
          <p:txBody>
            <a:bodyPr wrap="square" lIns="88367" tIns="44184" rIns="88367" bIns="44184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25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03</a:t>
              </a:r>
              <a:endParaRPr lang="ko-KR" altLang="en-US" sz="25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326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2451</TotalTime>
  <Words>613</Words>
  <Application>Microsoft Office PowerPoint</Application>
  <PresentationFormat>와이드스크린</PresentationFormat>
  <Paragraphs>134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나눔바른고딕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218</cp:revision>
  <dcterms:created xsi:type="dcterms:W3CDTF">2020-04-20T05:44:41Z</dcterms:created>
  <dcterms:modified xsi:type="dcterms:W3CDTF">2021-05-13T04:37:23Z</dcterms:modified>
</cp:coreProperties>
</file>