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6" r:id="rId1"/>
    <p:sldMasterId id="2147483702" r:id="rId2"/>
    <p:sldMasterId id="2147483726" r:id="rId3"/>
    <p:sldMasterId id="2147483738" r:id="rId4"/>
    <p:sldMasterId id="2147483758" r:id="rId5"/>
  </p:sldMasterIdLst>
  <p:notesMasterIdLst>
    <p:notesMasterId r:id="rId10"/>
  </p:notesMasterIdLst>
  <p:sldIdLst>
    <p:sldId id="565" r:id="rId6"/>
    <p:sldId id="792" r:id="rId7"/>
    <p:sldId id="793" r:id="rId8"/>
    <p:sldId id="794" r:id="rId9"/>
  </p:sldIdLst>
  <p:sldSz cx="9144000" cy="6858000" type="screen4x3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ahoma" pitchFamily="34" charset="0"/>
        <a:ea typeface="HY헤드라인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ahoma" pitchFamily="34" charset="0"/>
        <a:ea typeface="HY헤드라인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ahoma" pitchFamily="34" charset="0"/>
        <a:ea typeface="HY헤드라인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ahoma" pitchFamily="34" charset="0"/>
        <a:ea typeface="HY헤드라인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ahoma" pitchFamily="34" charset="0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sz="1400" kern="1200">
        <a:solidFill>
          <a:schemeClr val="tx1"/>
        </a:solidFill>
        <a:latin typeface="Tahoma" pitchFamily="34" charset="0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sz="1400" kern="1200">
        <a:solidFill>
          <a:schemeClr val="tx1"/>
        </a:solidFill>
        <a:latin typeface="Tahoma" pitchFamily="34" charset="0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sz="1400" kern="1200">
        <a:solidFill>
          <a:schemeClr val="tx1"/>
        </a:solidFill>
        <a:latin typeface="Tahoma" pitchFamily="34" charset="0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sz="1400" kern="1200">
        <a:solidFill>
          <a:schemeClr val="tx1"/>
        </a:solidFill>
        <a:latin typeface="Tahoma" pitchFamily="34" charset="0"/>
        <a:ea typeface="HY헤드라인M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4CC"/>
    <a:srgbClr val="99DA6C"/>
    <a:srgbClr val="AEE28A"/>
    <a:srgbClr val="FF6600"/>
    <a:srgbClr val="DFF3D1"/>
    <a:srgbClr val="FFFF99"/>
    <a:srgbClr val="6ABF30"/>
    <a:srgbClr val="CCECB6"/>
    <a:srgbClr val="EEF9E7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358" autoAdjust="0"/>
    <p:restoredTop sz="95639" autoAdjust="0"/>
  </p:normalViewPr>
  <p:slideViewPr>
    <p:cSldViewPr>
      <p:cViewPr>
        <p:scale>
          <a:sx n="84" d="100"/>
          <a:sy n="84" d="100"/>
        </p:scale>
        <p:origin x="-1638" y="312"/>
      </p:cViewPr>
      <p:guideLst>
        <p:guide orient="horz" pos="2795"/>
        <p:guide orient="horz" pos="1933"/>
        <p:guide orient="horz" pos="1888"/>
        <p:guide orient="horz" pos="2341"/>
        <p:guide pos="3470"/>
        <p:guide pos="5420"/>
        <p:guide pos="340"/>
        <p:guide pos="4604"/>
        <p:guide pos="2880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8427" cy="511731"/>
          </a:xfrm>
          <a:prstGeom prst="rect">
            <a:avLst/>
          </a:prstGeom>
        </p:spPr>
        <p:txBody>
          <a:bodyPr vert="horz" lIns="95081" tIns="47541" rIns="95081" bIns="4754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2"/>
            <a:ext cx="3078427" cy="511731"/>
          </a:xfrm>
          <a:prstGeom prst="rect">
            <a:avLst/>
          </a:prstGeom>
        </p:spPr>
        <p:txBody>
          <a:bodyPr vert="horz" lIns="95081" tIns="47541" rIns="95081" bIns="47541" rtlCol="0"/>
          <a:lstStyle>
            <a:lvl1pPr algn="r">
              <a:defRPr sz="1200"/>
            </a:lvl1pPr>
          </a:lstStyle>
          <a:p>
            <a:fld id="{70B90385-7E6E-4CB2-9022-9C8FA7AE2D2E}" type="datetimeFigureOut">
              <a:rPr lang="ko-KR" altLang="en-US" smtClean="0"/>
              <a:pPr/>
              <a:t>2014-10-16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1" tIns="47541" rIns="95081" bIns="4754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5"/>
          </a:xfrm>
          <a:prstGeom prst="rect">
            <a:avLst/>
          </a:prstGeom>
        </p:spPr>
        <p:txBody>
          <a:bodyPr vert="horz" lIns="95081" tIns="47541" rIns="95081" bIns="4754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8427" cy="511731"/>
          </a:xfrm>
          <a:prstGeom prst="rect">
            <a:avLst/>
          </a:prstGeom>
        </p:spPr>
        <p:txBody>
          <a:bodyPr vert="horz" lIns="95081" tIns="47541" rIns="95081" bIns="4754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1731"/>
          </a:xfrm>
          <a:prstGeom prst="rect">
            <a:avLst/>
          </a:prstGeom>
        </p:spPr>
        <p:txBody>
          <a:bodyPr vert="horz" lIns="95081" tIns="47541" rIns="95081" bIns="47541" rtlCol="0" anchor="b"/>
          <a:lstStyle>
            <a:lvl1pPr algn="r">
              <a:defRPr sz="1200"/>
            </a:lvl1pPr>
          </a:lstStyle>
          <a:p>
            <a:fld id="{7E6E6B61-4F31-4F48-8689-E2C652CDD2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00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20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2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67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슬라이드 번호 개체 틀 29"/>
          <p:cNvSpPr>
            <a:spLocks noGrp="1"/>
          </p:cNvSpPr>
          <p:nvPr>
            <p:ph type="sldNum" sz="quarter" idx="4"/>
          </p:nvPr>
        </p:nvSpPr>
        <p:spPr>
          <a:xfrm>
            <a:off x="-36512" y="6481142"/>
            <a:ext cx="1008112" cy="4762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5B44E5CD-CDB8-43AB-A4CB-6D89A06FD654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0556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2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7406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535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1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726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3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0829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653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99145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533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98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403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674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16844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399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865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392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2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24733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571517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48685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506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706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52400" y="1981200"/>
            <a:ext cx="6172200" cy="8382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143000" y="2514600"/>
            <a:ext cx="5181600" cy="4572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ko-KR" dirty="0">
              <a:solidFill>
                <a:srgbClr val="0A206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6553200"/>
            <a:ext cx="2133600" cy="171450"/>
          </a:xfrm>
        </p:spPr>
        <p:txBody>
          <a:bodyPr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2A5576-9880-4610-8664-08FE2EEE1533}" type="slidenum">
              <a:rPr lang="en-US" altLang="ko-KR">
                <a:solidFill>
                  <a:srgbClr val="0A2068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A2068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2"/>
          </p:nvPr>
        </p:nvSpPr>
        <p:spPr>
          <a:xfrm>
            <a:off x="3200400" y="6553200"/>
            <a:ext cx="2895600" cy="228600"/>
          </a:xfrm>
        </p:spPr>
        <p:txBody>
          <a:bodyPr/>
          <a:lstStyle>
            <a:lvl1pPr algn="ctr">
              <a:defRPr sz="1400" b="0" i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ko-KR" dirty="0">
              <a:solidFill>
                <a:srgbClr val="0A2068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EE2FB-54CC-4859-9F91-36F1ACB0723D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A6D8-BC49-4B79-A409-650E3D19246A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73502-A879-4855-AB29-A55F0B896EF3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A94AB-D44E-4B95-ABF3-55B8B0A08DE7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D6C3-40FE-45B1-B8F9-505C94CF4AAC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218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473B4-95C3-4280-A1D1-9BC6B8A7BD68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2E5FD-6AFE-4940-8D4E-A94C2014D99C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8703F-32BB-4984-8DE0-FC3E33917A67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9650-AD17-4E8E-BAE7-B8A32CB7B4FE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248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248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5E09-2BFE-44A3-8E61-77E9A9751114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563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78B5D-49D4-4B05-B39A-5A20E8857AEA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563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6B65-A11D-495B-849D-AF0F8E628057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>
                <a:solidFill>
                  <a:srgbClr val="FFFFFF"/>
                </a:solidFill>
              </a:rPr>
              <a:pPr/>
              <a:t>10/16/2014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lang="ko-KR" altLang="en-US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>
                <a:solidFill>
                  <a:srgbClr val="FFFFFF"/>
                </a:solidFill>
              </a:rPr>
              <a:pPr/>
              <a:t>10/16/2014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lang="ko-KR" altLang="en-US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>
                <a:solidFill>
                  <a:srgbClr val="FFFFFF"/>
                </a:solidFill>
              </a:rPr>
              <a:pPr/>
              <a:t>10/16/2014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lang="ko-KR" altLang="en-US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281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>
                <a:solidFill>
                  <a:srgbClr val="FFFFFF"/>
                </a:solidFill>
              </a:rPr>
              <a:pPr/>
              <a:t>10/16/2014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lang="ko-KR" altLang="en-US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>
                <a:solidFill>
                  <a:srgbClr val="FFFFFF"/>
                </a:solidFill>
              </a:rPr>
              <a:pPr/>
              <a:t>10/16/2014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lang="ko-KR" altLang="en-US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>
                <a:solidFill>
                  <a:srgbClr val="FFFFFF"/>
                </a:solidFill>
              </a:rPr>
              <a:pPr/>
              <a:t>10/16/2014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lang="ko-KR" altLang="en-US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pic>
        <p:nvPicPr>
          <p:cNvPr id="4" name="Picture 13" descr="협회로고"/>
          <p:cNvPicPr>
            <a:picLocks noChangeAspect="1" noChangeArrowheads="1"/>
          </p:cNvPicPr>
          <p:nvPr userDrawn="1"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572250"/>
            <a:ext cx="140364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29"/>
          <p:cNvSpPr>
            <a:spLocks noGrp="1"/>
          </p:cNvSpPr>
          <p:nvPr>
            <p:ph type="sldNum" sz="quarter" idx="4"/>
          </p:nvPr>
        </p:nvSpPr>
        <p:spPr>
          <a:xfrm>
            <a:off x="-36512" y="6481142"/>
            <a:ext cx="1008112" cy="4762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5B44E5CD-CDB8-43AB-A4CB-6D89A06FD654}" type="slidenum">
              <a:rPr lang="en-US" altLang="ko-KR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ko-KR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66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20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74066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535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18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726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3748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08294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991453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533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9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98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8528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8643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1-0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그림 7" descr="표준협회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453336"/>
            <a:ext cx="1981200" cy="2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2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마스터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29"/>
          <p:cNvSpPr>
            <a:spLocks noGrp="1"/>
          </p:cNvSpPr>
          <p:nvPr>
            <p:ph type="sldNum" sz="quarter" idx="4"/>
          </p:nvPr>
        </p:nvSpPr>
        <p:spPr>
          <a:xfrm>
            <a:off x="-36512" y="6481142"/>
            <a:ext cx="1008112" cy="4762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5B44E5CD-CDB8-43AB-A4CB-6D89A06FD654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pic>
        <p:nvPicPr>
          <p:cNvPr id="5" name="Picture 2" descr="마스터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/>
          <p:cNvGrpSpPr/>
          <p:nvPr userDrawn="1"/>
        </p:nvGrpSpPr>
        <p:grpSpPr>
          <a:xfrm>
            <a:off x="0" y="0"/>
            <a:ext cx="9144000" cy="6894000"/>
            <a:chOff x="0" y="0"/>
            <a:chExt cx="9144000" cy="6894000"/>
          </a:xfrm>
        </p:grpSpPr>
        <p:sp>
          <p:nvSpPr>
            <p:cNvPr id="7" name="직사각형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2000">
                  <a:srgbClr val="FFFFFF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그림 7" descr="이미지_상단.png"/>
            <p:cNvPicPr>
              <a:picLocks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9144000" cy="72000"/>
            </a:xfrm>
            <a:prstGeom prst="rect">
              <a:avLst/>
            </a:prstGeom>
          </p:spPr>
        </p:pic>
        <p:pic>
          <p:nvPicPr>
            <p:cNvPr id="9" name="그림 8" descr="이미지_상단.png"/>
            <p:cNvPicPr>
              <a:picLocks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0" y="6822000"/>
              <a:ext cx="9144000" cy="72000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98437"/>
            <a:ext cx="815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406214"/>
            <a:ext cx="9144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협회로고"/>
          <p:cNvPicPr>
            <a:picLocks noChangeAspect="1" noChangeArrowheads="1"/>
          </p:cNvPicPr>
          <p:nvPr userDrawn="1"/>
        </p:nvPicPr>
        <p:blipFill>
          <a:blip r:embed="rId17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572250"/>
            <a:ext cx="140364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97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마스터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그룹 9"/>
          <p:cNvGrpSpPr/>
          <p:nvPr userDrawn="1"/>
        </p:nvGrpSpPr>
        <p:grpSpPr>
          <a:xfrm>
            <a:off x="0" y="0"/>
            <a:ext cx="9144000" cy="6894000"/>
            <a:chOff x="0" y="0"/>
            <a:chExt cx="9144000" cy="6894000"/>
          </a:xfrm>
        </p:grpSpPr>
        <p:sp>
          <p:nvSpPr>
            <p:cNvPr id="11" name="직사각형 10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2000">
                  <a:srgbClr val="FFFFFF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그림 11" descr="이미지_상단.png"/>
            <p:cNvPicPr>
              <a:picLocks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9144000" cy="72000"/>
            </a:xfrm>
            <a:prstGeom prst="rect">
              <a:avLst/>
            </a:prstGeom>
          </p:spPr>
        </p:pic>
        <p:pic>
          <p:nvPicPr>
            <p:cNvPr id="13" name="그림 12" descr="이미지_상단.png"/>
            <p:cNvPicPr>
              <a:picLocks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0" y="6822000"/>
              <a:ext cx="9144000" cy="72000"/>
            </a:xfrm>
            <a:prstGeom prst="rect">
              <a:avLst/>
            </a:prstGeom>
          </p:spPr>
        </p:pic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98437"/>
            <a:ext cx="815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title style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406214"/>
            <a:ext cx="9144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협회로고"/>
          <p:cNvPicPr>
            <a:picLocks noChangeAspect="1" noChangeArrowheads="1"/>
          </p:cNvPicPr>
          <p:nvPr userDrawn="1"/>
        </p:nvPicPr>
        <p:blipFill>
          <a:blip r:embed="rId17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572250"/>
            <a:ext cx="140364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98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/>
          <p:nvPr userDrawn="1"/>
        </p:nvGrpSpPr>
        <p:grpSpPr>
          <a:xfrm>
            <a:off x="0" y="0"/>
            <a:ext cx="9144000" cy="6894000"/>
            <a:chOff x="0" y="0"/>
            <a:chExt cx="9144000" cy="6894000"/>
          </a:xfrm>
        </p:grpSpPr>
        <p:sp>
          <p:nvSpPr>
            <p:cNvPr id="15" name="직사각형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2000">
                  <a:schemeClr val="tx1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0" lang="ko-KR" alt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6" name="그림 15" descr="이미지_상단.png"/>
            <p:cNvPicPr>
              <a:picLocks/>
            </p:cNvPicPr>
            <p:nvPr userDrawn="1"/>
          </p:nvPicPr>
          <p:blipFill>
            <a:blip r:embed="rId22" cstate="print"/>
            <a:stretch>
              <a:fillRect/>
            </a:stretch>
          </p:blipFill>
          <p:spPr>
            <a:xfrm>
              <a:off x="0" y="0"/>
              <a:ext cx="9144000" cy="72000"/>
            </a:xfrm>
            <a:prstGeom prst="rect">
              <a:avLst/>
            </a:prstGeom>
          </p:spPr>
        </p:pic>
        <p:pic>
          <p:nvPicPr>
            <p:cNvPr id="17" name="그림 16" descr="이미지_상단.png"/>
            <p:cNvPicPr>
              <a:picLocks/>
            </p:cNvPicPr>
            <p:nvPr userDrawn="1"/>
          </p:nvPicPr>
          <p:blipFill>
            <a:blip r:embed="rId23" cstate="print"/>
            <a:stretch>
              <a:fillRect/>
            </a:stretch>
          </p:blipFill>
          <p:spPr>
            <a:xfrm>
              <a:off x="0" y="6822000"/>
              <a:ext cx="9144000" cy="72000"/>
            </a:xfrm>
            <a:prstGeom prst="rect">
              <a:avLst/>
            </a:prstGeom>
          </p:spPr>
        </p:pic>
      </p:grp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98437"/>
            <a:ext cx="815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굴림" charset="-127"/>
              </a:defRPr>
            </a:lvl1pPr>
          </a:lstStyle>
          <a:p>
            <a:pPr latinLnBrk="0">
              <a:defRPr/>
            </a:pPr>
            <a:endParaRPr kumimoji="0" lang="en-US" altLang="ko-KR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14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200" b="1" i="1" smtClean="0">
                <a:ea typeface="굴림" charset="-127"/>
              </a:defRPr>
            </a:lvl1pPr>
          </a:lstStyle>
          <a:p>
            <a:pPr latinLnBrk="0">
              <a:defRPr/>
            </a:pPr>
            <a:r>
              <a:rPr kumimoji="0" lang="en-US" altLang="ko-KR" dirty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537325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굴림" charset="-127"/>
              </a:defRPr>
            </a:lvl1pPr>
          </a:lstStyle>
          <a:p>
            <a:pPr latinLnBrk="0">
              <a:defRPr/>
            </a:pPr>
            <a:fld id="{A82DB45D-13E8-431C-A6E3-2F553DF74442}" type="slidenum">
              <a:rPr kumimoji="0" lang="en-US" altLang="ko-KR">
                <a:solidFill>
                  <a:srgbClr val="FFFFFF"/>
                </a:solidFill>
                <a:latin typeface="Arial" charset="0"/>
              </a:rPr>
              <a:pPr latinLnBrk="0">
                <a:defRPr/>
              </a:pPr>
              <a:t>‹#›</a:t>
            </a:fld>
            <a:endParaRPr kumimoji="0" lang="en-US" altLang="ko-KR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슬라이드 번호 개체 틀 5"/>
          <p:cNvSpPr txBox="1">
            <a:spLocks/>
          </p:cNvSpPr>
          <p:nvPr userDrawn="1"/>
        </p:nvSpPr>
        <p:spPr>
          <a:xfrm>
            <a:off x="4175956" y="6525434"/>
            <a:ext cx="792088" cy="2361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rgbClr val="005864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6074B21F-2C6F-4DCD-99E8-1D97F0E112BD}" type="slidenum">
              <a:rPr kumimoji="0" lang="ko-KR" altLang="en-US" sz="900" smtClean="0">
                <a:solidFill>
                  <a:srgbClr val="005864"/>
                </a:solidFill>
                <a:latin typeface="맑은 고딕" pitchFamily="50" charset="-127"/>
                <a:ea typeface="맑은 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900" dirty="0" smtClean="0">
                <a:solidFill>
                  <a:srgbClr val="00586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900" dirty="0" smtClean="0">
                <a:solidFill>
                  <a:srgbClr val="005864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ko-KR" altLang="en-US" sz="900" dirty="0" smtClean="0">
              <a:solidFill>
                <a:srgbClr val="00586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4406214"/>
            <a:ext cx="9144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협회로고"/>
          <p:cNvPicPr>
            <a:picLocks noChangeAspect="1" noChangeArrowheads="1"/>
          </p:cNvPicPr>
          <p:nvPr userDrawn="1"/>
        </p:nvPicPr>
        <p:blipFill>
          <a:blip r:embed="rId25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572250"/>
            <a:ext cx="140364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0">
          <a:solidFill>
            <a:srgbClr val="0070C0"/>
          </a:solidFill>
          <a:latin typeface="HY견고딕" pitchFamily="18" charset="-127"/>
          <a:ea typeface="HY견고딕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마스터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29"/>
          <p:cNvSpPr>
            <a:spLocks noGrp="1"/>
          </p:cNvSpPr>
          <p:nvPr>
            <p:ph type="sldNum" sz="quarter" idx="4"/>
          </p:nvPr>
        </p:nvSpPr>
        <p:spPr>
          <a:xfrm>
            <a:off x="-36512" y="6481142"/>
            <a:ext cx="1008112" cy="4762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5B44E5CD-CDB8-43AB-A4CB-6D89A06FD654}" type="slidenum">
              <a:rPr lang="en-US" altLang="ko-KR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ko-KR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5" name="Picture 2" descr="마스터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5"/>
          <p:cNvGrpSpPr/>
          <p:nvPr userDrawn="1"/>
        </p:nvGrpSpPr>
        <p:grpSpPr>
          <a:xfrm>
            <a:off x="0" y="0"/>
            <a:ext cx="9144000" cy="6894000"/>
            <a:chOff x="0" y="0"/>
            <a:chExt cx="9144000" cy="6894000"/>
          </a:xfrm>
        </p:grpSpPr>
        <p:sp>
          <p:nvSpPr>
            <p:cNvPr id="7" name="직사각형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2000">
                  <a:srgbClr val="FFFFFF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8" name="그림 7" descr="이미지_상단.png"/>
            <p:cNvPicPr>
              <a:picLocks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9144000" cy="72000"/>
            </a:xfrm>
            <a:prstGeom prst="rect">
              <a:avLst/>
            </a:prstGeom>
          </p:spPr>
        </p:pic>
        <p:pic>
          <p:nvPicPr>
            <p:cNvPr id="9" name="그림 8" descr="이미지_상단.png"/>
            <p:cNvPicPr>
              <a:picLocks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0" y="6822000"/>
              <a:ext cx="9144000" cy="72000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98437"/>
            <a:ext cx="815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406214"/>
            <a:ext cx="9144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297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gray">
          <a:xfrm>
            <a:off x="1219200" y="44196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2014. 10</a:t>
            </a:r>
            <a:r>
              <a:rPr lang="en-US" altLang="ko-KR" sz="1400" b="1" kern="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/ </a:t>
            </a:r>
            <a:r>
              <a:rPr lang="ko-KR" altLang="en-US" sz="1400" b="1" kern="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한국표준협회</a:t>
            </a:r>
            <a:endParaRPr kumimoji="0" lang="en-US" altLang="ko-KR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133600"/>
            <a:ext cx="40831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rgbClr val="EB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2014</a:t>
            </a:r>
            <a:r>
              <a:rPr lang="ko-KR" altLang="en-US" sz="2400" b="1" dirty="0" smtClean="0">
                <a:solidFill>
                  <a:srgbClr val="EB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학년도 숭의여자대학교</a:t>
            </a:r>
            <a:endParaRPr lang="en-US" altLang="ko-KR" sz="2400" b="1" dirty="0" smtClean="0">
              <a:solidFill>
                <a:srgbClr val="EB0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2514600"/>
            <a:ext cx="6590266" cy="18466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재학생 취업역량강화를 위한</a:t>
            </a:r>
            <a:endParaRPr lang="en-US" altLang="ko-KR" sz="32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취업역량강화캠프 일정표</a:t>
            </a:r>
            <a:endParaRPr lang="en-US" altLang="ko-KR" sz="4400" b="1" dirty="0" smtClean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이미지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304800"/>
            <a:ext cx="3124200" cy="18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9"/>
          <p:cNvSpPr txBox="1">
            <a:spLocks/>
          </p:cNvSpPr>
          <p:nvPr/>
        </p:nvSpPr>
        <p:spPr>
          <a:xfrm>
            <a:off x="-36512" y="6481142"/>
            <a:ext cx="1008112" cy="476250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fld id="{5B44E5CD-CDB8-43AB-A4CB-6D89A06FD654}" type="slidenum">
              <a:rPr lang="en-US" altLang="ko-KR" smtClean="0"/>
              <a:pPr/>
              <a:t>1</a:t>
            </a:fld>
            <a:endParaRPr lang="en-US" altLang="ko-KR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38982" y="1268760"/>
          <a:ext cx="8033546" cy="4637319"/>
        </p:xfrm>
        <a:graphic>
          <a:graphicData uri="http://schemas.openxmlformats.org/drawingml/2006/table">
            <a:tbl>
              <a:tblPr/>
              <a:tblGrid>
                <a:gridCol w="1389812"/>
                <a:gridCol w="3286148"/>
                <a:gridCol w="3357586"/>
              </a:tblGrid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일차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일차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9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07:00~09:00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  식 및 교육준비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09:00~10:00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Step 4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모의면접 시뮬레이션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(3H)</a:t>
                      </a:r>
                    </a:p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면접관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VS</a:t>
                      </a: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면접자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롤플레이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1: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多 면접 실시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10:00~11:00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36" marR="43536" marT="21312" marB="213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11:00~12:00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입소식</a:t>
                      </a: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및 오리엔테이션</a:t>
                      </a:r>
                      <a:endParaRPr kumimoji="1" lang="en-US" altLang="ko-K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36" marR="43536" marT="21312" marB="213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12:00~13:00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  식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  식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13:00~14:00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Step 1. </a:t>
                      </a:r>
                      <a:r>
                        <a:rPr kumimoji="1" lang="ko-KR" alt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눈에 뛰는 </a:t>
                      </a:r>
                      <a:r>
                        <a:rPr kumimoji="1" lang="ko-KR" alt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이미지메이킹</a:t>
                      </a:r>
                      <a:r>
                        <a:rPr kumimoji="1" lang="ko-KR" alt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전략</a:t>
                      </a:r>
                      <a:r>
                        <a:rPr kumimoji="1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(2H)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퇴소식</a:t>
                      </a:r>
                      <a:endParaRPr kumimoji="1" lang="en-US" altLang="ko-KR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14:00~15:00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228600" marR="0" lvl="0" indent="-22860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★ </a:t>
                      </a:r>
                      <a:r>
                        <a:rPr kumimoji="1" lang="ko-KR" altLang="en-US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각 일정에 적합한 강사진 구성하여 투입</a:t>
                      </a:r>
                      <a:endParaRPr kumimoji="1" lang="en-US" altLang="ko-KR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marR="0" lvl="0" indent="-22860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kumimoji="1" lang="en-US" altLang="ko-KR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28600" marR="0" lvl="0" indent="-22860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★ Step 3~4</a:t>
                      </a:r>
                      <a:r>
                        <a:rPr kumimoji="1" lang="ko-KR" altLang="en-US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는 </a:t>
                      </a:r>
                      <a:r>
                        <a:rPr kumimoji="1" lang="en-US" altLang="ko-KR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r>
                        <a:rPr kumimoji="1" lang="ko-KR" altLang="en-US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 분반 구분하여 운영</a:t>
                      </a:r>
                      <a:endParaRPr kumimoji="1" lang="en-US" altLang="ko-KR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238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15:00~16:00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Step 2. </a:t>
                      </a:r>
                      <a:r>
                        <a:rPr kumimoji="1" lang="ko-KR" alt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성공하는 면접예절 및 태도 실습</a:t>
                      </a:r>
                      <a:r>
                        <a:rPr kumimoji="1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(1H)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3536" marR="43536" marT="21312" marB="213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16:00~17:00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Step 3. </a:t>
                      </a: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나만의 </a:t>
                      </a:r>
                      <a:r>
                        <a:rPr kumimoji="1" lang="ko-KR" alt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입사지원서 작성 및 </a:t>
                      </a:r>
                      <a:r>
                        <a:rPr kumimoji="1" lang="ko-KR" alt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코칭</a:t>
                      </a:r>
                      <a:r>
                        <a:rPr kumimoji="1" lang="ko-KR" alt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(2H) 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3536" marR="43536" marT="21312" marB="213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17:00~18:00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3536" marR="43536" marT="21312" marB="213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18:00~19:00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석  식</a:t>
                      </a:r>
                    </a:p>
                  </a:txBody>
                  <a:tcPr marL="0" marR="0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85725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3231" marB="33231" anchor="ctr" horzOverflow="overflow"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19:00~20:00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Step 3. </a:t>
                      </a:r>
                      <a:r>
                        <a:rPr kumimoji="1" lang="ko-KR" alt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나만의 입사지원서 작성 및 </a:t>
                      </a:r>
                      <a:r>
                        <a:rPr kumimoji="1" lang="ko-KR" alt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코칭</a:t>
                      </a:r>
                      <a:r>
                        <a:rPr kumimoji="1" lang="ko-KR" alt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(2H) </a:t>
                      </a:r>
                    </a:p>
                  </a:txBody>
                  <a:tcPr marL="0" marR="0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43536" marR="43536" marT="21312" marB="213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20:00~21:00</a:t>
                      </a:r>
                    </a:p>
                  </a:txBody>
                  <a:tcPr marL="43536" marR="43536" marT="21312" marB="213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88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312" marB="213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34"/>
          <p:cNvSpPr txBox="1"/>
          <p:nvPr/>
        </p:nvSpPr>
        <p:spPr>
          <a:xfrm>
            <a:off x="6493640" y="74771"/>
            <a:ext cx="265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ko-KR" sz="1100" dirty="0" smtClean="0">
                <a:solidFill>
                  <a:srgbClr val="0056A0"/>
                </a:solidFill>
                <a:latin typeface="맑은 고딕" pitchFamily="50" charset="-127"/>
                <a:ea typeface="맑은 고딕" pitchFamily="50" charset="-127"/>
              </a:rPr>
              <a:t>Ⅲ. </a:t>
            </a:r>
            <a:r>
              <a:rPr kumimoji="0" lang="ko-KR" altLang="en-US" sz="1100" dirty="0" smtClean="0">
                <a:solidFill>
                  <a:srgbClr val="0056A0"/>
                </a:solidFill>
                <a:latin typeface="맑은 고딕" pitchFamily="50" charset="-127"/>
                <a:ea typeface="맑은 고딕" pitchFamily="50" charset="-127"/>
              </a:rPr>
              <a:t>사업수행 부문</a:t>
            </a:r>
            <a:endParaRPr kumimoji="0" lang="ko-KR" altLang="en-US" sz="1100" dirty="0">
              <a:solidFill>
                <a:srgbClr val="0056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 bwMode="black">
          <a:xfrm>
            <a:off x="0" y="76200"/>
            <a:ext cx="9144000" cy="43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ko-KR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세부추진계획 </a:t>
            </a:r>
            <a:r>
              <a:rPr lang="en-US" altLang="ko-KR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사업수행 전략</a:t>
            </a:r>
            <a:r>
              <a:rPr lang="en-US" altLang="ko-KR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_</a:t>
            </a:r>
            <a:r>
              <a:rPr kumimoji="1" lang="ko-KR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과정 세부내용</a:t>
            </a:r>
            <a:endParaRPr kumimoji="1" lang="ko-KR" alt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307975" y="764704"/>
            <a:ext cx="6013450" cy="346075"/>
            <a:chOff x="217" y="1035"/>
            <a:chExt cx="4581" cy="218"/>
          </a:xfrm>
        </p:grpSpPr>
        <p:pic>
          <p:nvPicPr>
            <p:cNvPr id="8" name="Picture 80" descr="소제목바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" y="1037"/>
              <a:ext cx="458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1"/>
            <p:cNvSpPr>
              <a:spLocks noChangeArrowheads="1"/>
            </p:cNvSpPr>
            <p:nvPr/>
          </p:nvSpPr>
          <p:spPr bwMode="auto">
            <a:xfrm>
              <a:off x="559" y="1035"/>
              <a:ext cx="1612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latinLnBrk="0">
                <a:spcBef>
                  <a:spcPct val="50000"/>
                </a:spcBef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취업캠프 전체 일정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안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en-US" altLang="en-US" sz="1600" b="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2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ine 106"/>
          <p:cNvSpPr>
            <a:spLocks noChangeShapeType="1"/>
          </p:cNvSpPr>
          <p:nvPr/>
        </p:nvSpPr>
        <p:spPr bwMode="auto">
          <a:xfrm>
            <a:off x="-2482850" y="3273425"/>
            <a:ext cx="158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슬라이드 번호 개체 틀 29"/>
          <p:cNvSpPr txBox="1">
            <a:spLocks/>
          </p:cNvSpPr>
          <p:nvPr/>
        </p:nvSpPr>
        <p:spPr>
          <a:xfrm>
            <a:off x="-36512" y="6481142"/>
            <a:ext cx="1008112" cy="476250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fld id="{5B44E5CD-CDB8-43AB-A4CB-6D89A06FD654}" type="slidenum">
              <a:rPr lang="en-US" altLang="ko-KR" smtClean="0"/>
              <a:pPr/>
              <a:t>2</a:t>
            </a:fld>
            <a:endParaRPr lang="en-US" altLang="ko-KR" dirty="0"/>
          </a:p>
        </p:txBody>
      </p:sp>
      <p:cxnSp>
        <p:nvCxnSpPr>
          <p:cNvPr id="27" name="직선 연결선 26"/>
          <p:cNvCxnSpPr/>
          <p:nvPr/>
        </p:nvCxnSpPr>
        <p:spPr>
          <a:xfrm>
            <a:off x="515284" y="1211450"/>
            <a:ext cx="1357322" cy="28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930131" y="1211450"/>
            <a:ext cx="2660530" cy="153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4644008" y="1211450"/>
            <a:ext cx="1857388" cy="15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9598" y="908720"/>
            <a:ext cx="96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curriculum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1955" y="910308"/>
            <a:ext cx="813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contents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78460" y="910308"/>
            <a:ext cx="870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reference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07420" y="1488815"/>
            <a:ext cx="1357322" cy="2498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576992" y="1340768"/>
            <a:ext cx="1357322" cy="13700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TextBox 44"/>
          <p:cNvSpPr txBox="1"/>
          <p:nvPr/>
        </p:nvSpPr>
        <p:spPr>
          <a:xfrm>
            <a:off x="502703" y="1365068"/>
            <a:ext cx="153758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[Step 1.]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눈에 뛰는 이미지      </a:t>
            </a:r>
            <a:r>
              <a:rPr lang="ko-KR" altLang="en-US" sz="11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메이킹</a:t>
            </a:r>
            <a:r>
              <a:rPr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전략</a:t>
            </a:r>
            <a:r>
              <a:rPr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[ 2hr, 1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개반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]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57"/>
          <p:cNvGrpSpPr/>
          <p:nvPr/>
        </p:nvGrpSpPr>
        <p:grpSpPr>
          <a:xfrm>
            <a:off x="5190891" y="1584942"/>
            <a:ext cx="872458" cy="932571"/>
            <a:chOff x="6767478" y="2000240"/>
            <a:chExt cx="1256089" cy="1092783"/>
          </a:xfrm>
        </p:grpSpPr>
        <p:cxnSp>
          <p:nvCxnSpPr>
            <p:cNvPr id="80" name="직선 연결선 79"/>
            <p:cNvCxnSpPr/>
            <p:nvPr/>
          </p:nvCxnSpPr>
          <p:spPr>
            <a:xfrm>
              <a:off x="6767478" y="2822604"/>
              <a:ext cx="1233546" cy="18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직사각형 80"/>
            <p:cNvSpPr/>
            <p:nvPr/>
          </p:nvSpPr>
          <p:spPr>
            <a:xfrm>
              <a:off x="7534475" y="2383197"/>
              <a:ext cx="268381" cy="43940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2" name="TextBox 72"/>
            <p:cNvSpPr txBox="1"/>
            <p:nvPr/>
          </p:nvSpPr>
          <p:spPr>
            <a:xfrm>
              <a:off x="6917541" y="2822604"/>
              <a:ext cx="598198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ko-KR" altLang="en-US" sz="900" dirty="0" smtClean="0">
                  <a:latin typeface="맑은 고딕" pitchFamily="50" charset="-127"/>
                  <a:ea typeface="맑은 고딕" pitchFamily="50" charset="-127"/>
                </a:rPr>
                <a:t>강의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" name="TextBox 73"/>
            <p:cNvSpPr txBox="1"/>
            <p:nvPr/>
          </p:nvSpPr>
          <p:spPr>
            <a:xfrm>
              <a:off x="7425369" y="2822604"/>
              <a:ext cx="598198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ko-KR" altLang="en-US" sz="900" dirty="0" smtClean="0">
                  <a:latin typeface="맑은 고딕" pitchFamily="50" charset="-127"/>
                  <a:ea typeface="맑은 고딕" pitchFamily="50" charset="-127"/>
                </a:rPr>
                <a:t>실습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8" name="TextBox 74"/>
            <p:cNvSpPr txBox="1"/>
            <p:nvPr/>
          </p:nvSpPr>
          <p:spPr>
            <a:xfrm>
              <a:off x="6948996" y="2000240"/>
              <a:ext cx="588966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en-US" altLang="ko-KR" sz="900" smtClean="0"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lang="en-US" altLang="ko-KR" sz="900" dirty="0" smtClean="0">
                  <a:latin typeface="맑은 고딕" pitchFamily="50" charset="-127"/>
                  <a:ea typeface="맑은 고딕" pitchFamily="50" charset="-127"/>
                </a:rPr>
                <a:t>%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9" name="TextBox 75"/>
            <p:cNvSpPr txBox="1"/>
            <p:nvPr/>
          </p:nvSpPr>
          <p:spPr>
            <a:xfrm>
              <a:off x="7392722" y="2000240"/>
              <a:ext cx="588966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en-US" altLang="ko-KR" sz="900" smtClean="0">
                  <a:latin typeface="맑은 고딕" pitchFamily="50" charset="-127"/>
                  <a:ea typeface="맑은 고딕" pitchFamily="50" charset="-127"/>
                </a:rPr>
                <a:t>70</a:t>
              </a:r>
              <a:r>
                <a:rPr lang="en-US" altLang="ko-KR" sz="900" dirty="0" smtClean="0">
                  <a:latin typeface="맑은 고딕" pitchFamily="50" charset="-127"/>
                  <a:ea typeface="맑은 고딕" pitchFamily="50" charset="-127"/>
                </a:rPr>
                <a:t>%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3" name="TextBox 51"/>
          <p:cNvSpPr txBox="1"/>
          <p:nvPr/>
        </p:nvSpPr>
        <p:spPr>
          <a:xfrm>
            <a:off x="2110516" y="1380157"/>
            <a:ext cx="35213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2"/>
              </a:buClr>
              <a:buSzPct val="80000"/>
              <a:buFontTx/>
              <a:buChar char="•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면접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이미지메이킹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80000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복장 점검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80000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용모 점검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80000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제스쳐와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목소리 톤 조절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80000"/>
              <a:buFontTx/>
              <a:buChar char="•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1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분 자기소개 만들기 실습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5407435" y="2126586"/>
            <a:ext cx="204984" cy="160474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6" name="TextBox 34"/>
          <p:cNvSpPr txBox="1"/>
          <p:nvPr/>
        </p:nvSpPr>
        <p:spPr>
          <a:xfrm>
            <a:off x="6493640" y="74771"/>
            <a:ext cx="265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ko-KR" sz="1100" dirty="0" smtClean="0">
                <a:solidFill>
                  <a:srgbClr val="0056A0"/>
                </a:solidFill>
                <a:latin typeface="맑은 고딕" pitchFamily="50" charset="-127"/>
                <a:ea typeface="맑은 고딕" pitchFamily="50" charset="-127"/>
              </a:rPr>
              <a:t>Ⅲ. </a:t>
            </a:r>
            <a:r>
              <a:rPr kumimoji="0" lang="ko-KR" altLang="en-US" sz="1100" dirty="0" smtClean="0">
                <a:solidFill>
                  <a:srgbClr val="0056A0"/>
                </a:solidFill>
                <a:latin typeface="맑은 고딕" pitchFamily="50" charset="-127"/>
                <a:ea typeface="맑은 고딕" pitchFamily="50" charset="-127"/>
              </a:rPr>
              <a:t>사업수행 부문</a:t>
            </a:r>
            <a:endParaRPr kumimoji="0" lang="ko-KR" altLang="en-US" sz="1100" dirty="0">
              <a:solidFill>
                <a:srgbClr val="0056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 bwMode="black">
          <a:xfrm>
            <a:off x="0" y="76200"/>
            <a:ext cx="9144000" cy="43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ko-KR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세부추진계획 </a:t>
            </a:r>
            <a:r>
              <a:rPr lang="en-US" altLang="ko-KR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사업수행 전략</a:t>
            </a:r>
            <a:r>
              <a:rPr lang="en-US" altLang="ko-KR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_</a:t>
            </a:r>
            <a:r>
              <a:rPr kumimoji="1" lang="ko-KR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과정 세부내용</a:t>
            </a:r>
            <a:endParaRPr kumimoji="1" lang="ko-KR" alt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88488" y="3040748"/>
            <a:ext cx="1357322" cy="13700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Box 44"/>
          <p:cNvSpPr txBox="1"/>
          <p:nvPr/>
        </p:nvSpPr>
        <p:spPr>
          <a:xfrm>
            <a:off x="514199" y="3065048"/>
            <a:ext cx="153758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[Step 2.]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성공하는 면접예절 </a:t>
            </a:r>
            <a:endParaRPr lang="en-US" altLang="ko-KR" sz="11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 태도 실습</a:t>
            </a:r>
            <a:r>
              <a:rPr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[ 1hr, 1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개반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]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70"/>
          <p:cNvGrpSpPr/>
          <p:nvPr/>
        </p:nvGrpSpPr>
        <p:grpSpPr>
          <a:xfrm>
            <a:off x="5202387" y="3284922"/>
            <a:ext cx="872458" cy="932571"/>
            <a:chOff x="6767478" y="2000240"/>
            <a:chExt cx="1256089" cy="1092783"/>
          </a:xfrm>
        </p:grpSpPr>
        <p:cxnSp>
          <p:nvCxnSpPr>
            <p:cNvPr id="72" name="직선 연결선 71"/>
            <p:cNvCxnSpPr/>
            <p:nvPr/>
          </p:nvCxnSpPr>
          <p:spPr>
            <a:xfrm>
              <a:off x="6767478" y="2822604"/>
              <a:ext cx="1233546" cy="18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직사각형 72"/>
            <p:cNvSpPr/>
            <p:nvPr/>
          </p:nvSpPr>
          <p:spPr>
            <a:xfrm>
              <a:off x="7534475" y="2383197"/>
              <a:ext cx="268381" cy="43940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4" name="TextBox 72"/>
            <p:cNvSpPr txBox="1"/>
            <p:nvPr/>
          </p:nvSpPr>
          <p:spPr>
            <a:xfrm>
              <a:off x="6917541" y="2822604"/>
              <a:ext cx="598198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ko-KR" altLang="en-US" sz="900" dirty="0" smtClean="0">
                  <a:latin typeface="맑은 고딕" pitchFamily="50" charset="-127"/>
                  <a:ea typeface="맑은 고딕" pitchFamily="50" charset="-127"/>
                </a:rPr>
                <a:t>강의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5" name="TextBox 73"/>
            <p:cNvSpPr txBox="1"/>
            <p:nvPr/>
          </p:nvSpPr>
          <p:spPr>
            <a:xfrm>
              <a:off x="7425369" y="2822604"/>
              <a:ext cx="598198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ko-KR" altLang="en-US" sz="900" dirty="0" smtClean="0">
                  <a:latin typeface="맑은 고딕" pitchFamily="50" charset="-127"/>
                  <a:ea typeface="맑은 고딕" pitchFamily="50" charset="-127"/>
                </a:rPr>
                <a:t>실습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6" name="TextBox 74"/>
            <p:cNvSpPr txBox="1"/>
            <p:nvPr/>
          </p:nvSpPr>
          <p:spPr>
            <a:xfrm>
              <a:off x="6948996" y="2000240"/>
              <a:ext cx="588966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en-US" altLang="ko-KR" sz="900" smtClean="0"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lang="en-US" altLang="ko-KR" sz="900" dirty="0" smtClean="0">
                  <a:latin typeface="맑은 고딕" pitchFamily="50" charset="-127"/>
                  <a:ea typeface="맑은 고딕" pitchFamily="50" charset="-127"/>
                </a:rPr>
                <a:t>%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7" name="TextBox 75"/>
            <p:cNvSpPr txBox="1"/>
            <p:nvPr/>
          </p:nvSpPr>
          <p:spPr>
            <a:xfrm>
              <a:off x="7392722" y="2000240"/>
              <a:ext cx="588966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en-US" altLang="ko-KR" sz="900" smtClean="0">
                  <a:latin typeface="맑은 고딕" pitchFamily="50" charset="-127"/>
                  <a:ea typeface="맑은 고딕" pitchFamily="50" charset="-127"/>
                </a:rPr>
                <a:t>70</a:t>
              </a:r>
              <a:r>
                <a:rPr lang="en-US" altLang="ko-KR" sz="900" dirty="0" smtClean="0">
                  <a:latin typeface="맑은 고딕" pitchFamily="50" charset="-127"/>
                  <a:ea typeface="맑은 고딕" pitchFamily="50" charset="-127"/>
                </a:rPr>
                <a:t>%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3" name="TextBox 51"/>
          <p:cNvSpPr txBox="1"/>
          <p:nvPr/>
        </p:nvSpPr>
        <p:spPr>
          <a:xfrm>
            <a:off x="2122012" y="3080137"/>
            <a:ext cx="352133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2"/>
              </a:buClr>
              <a:buSzPct val="80000"/>
              <a:buFontTx/>
              <a:buChar char="•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면접의 목적에 대한 이해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80000"/>
              <a:buFontTx/>
              <a:buChar char="•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나를 돋보이는 면접전략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80000"/>
              <a:buFontTx/>
              <a:buChar char="•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그룹별 면접 실습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5418931" y="3826566"/>
            <a:ext cx="204984" cy="160474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94" name="그림 93" descr="DSC03567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717168"/>
            <a:ext cx="1763778" cy="107998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95" name="그림 94" descr="DSC03585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941304"/>
            <a:ext cx="1763778" cy="107998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50" name="Picture 10" descr="http://www.topimage.co.kr/gallery/upload/SAM_1570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492896"/>
            <a:ext cx="1764000" cy="10800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</p:pic>
      <p:pic>
        <p:nvPicPr>
          <p:cNvPr id="51" name="Picture 8" descr="http://www.ccicolor.co.kr/prm/data/file/news/2604399b_9.19.gif"/>
          <p:cNvPicPr preferRelativeResize="0">
            <a:picLocks noChangeArrowheads="1"/>
          </p:cNvPicPr>
          <p:nvPr/>
        </p:nvPicPr>
        <p:blipFill>
          <a:blip r:embed="rId5" cstate="print"/>
          <a:srcRect l="51308" t="38942" r="1911" b="27884"/>
          <a:stretch>
            <a:fillRect/>
          </a:stretch>
        </p:blipFill>
        <p:spPr bwMode="auto">
          <a:xfrm>
            <a:off x="6858016" y="1268880"/>
            <a:ext cx="1764000" cy="10800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7041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ine 106"/>
          <p:cNvSpPr>
            <a:spLocks noChangeShapeType="1"/>
          </p:cNvSpPr>
          <p:nvPr/>
        </p:nvSpPr>
        <p:spPr bwMode="auto">
          <a:xfrm>
            <a:off x="-2482850" y="3273425"/>
            <a:ext cx="158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슬라이드 번호 개체 틀 29"/>
          <p:cNvSpPr txBox="1">
            <a:spLocks/>
          </p:cNvSpPr>
          <p:nvPr/>
        </p:nvSpPr>
        <p:spPr>
          <a:xfrm>
            <a:off x="-36512" y="6481142"/>
            <a:ext cx="1008112" cy="476250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fld id="{5B44E5CD-CDB8-43AB-A4CB-6D89A06FD654}" type="slidenum">
              <a:rPr lang="en-US" altLang="ko-KR" smtClean="0"/>
              <a:pPr/>
              <a:t>3</a:t>
            </a:fld>
            <a:endParaRPr lang="en-US" altLang="ko-KR" dirty="0"/>
          </a:p>
        </p:txBody>
      </p:sp>
      <p:cxnSp>
        <p:nvCxnSpPr>
          <p:cNvPr id="27" name="직선 연결선 26"/>
          <p:cNvCxnSpPr/>
          <p:nvPr/>
        </p:nvCxnSpPr>
        <p:spPr>
          <a:xfrm>
            <a:off x="515284" y="1211450"/>
            <a:ext cx="1357322" cy="28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930131" y="1211450"/>
            <a:ext cx="2660530" cy="153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4644008" y="1211450"/>
            <a:ext cx="1857388" cy="15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9598" y="908720"/>
            <a:ext cx="96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curriculum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3808" y="910308"/>
            <a:ext cx="813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contents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78460" y="910308"/>
            <a:ext cx="870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reference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07420" y="1488815"/>
            <a:ext cx="1357322" cy="2498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576992" y="1484784"/>
            <a:ext cx="1357322" cy="13700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TextBox 44"/>
          <p:cNvSpPr txBox="1"/>
          <p:nvPr/>
        </p:nvSpPr>
        <p:spPr>
          <a:xfrm>
            <a:off x="502703" y="1509084"/>
            <a:ext cx="153758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[Step 3.]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나만의 </a:t>
            </a:r>
            <a:r>
              <a:rPr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입사지원서 </a:t>
            </a:r>
            <a:endParaRPr lang="en-US" altLang="ko-KR" sz="11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작성 및 </a:t>
            </a:r>
            <a:r>
              <a:rPr lang="ko-KR" altLang="en-US" sz="11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코칭</a:t>
            </a:r>
            <a:r>
              <a:rPr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[ 4hr, 2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개반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]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TextBox 51"/>
          <p:cNvSpPr txBox="1"/>
          <p:nvPr/>
        </p:nvSpPr>
        <p:spPr>
          <a:xfrm>
            <a:off x="2110516" y="1524173"/>
            <a:ext cx="35213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2"/>
              </a:buClr>
              <a:buSzPct val="80000"/>
              <a:buFontTx/>
              <a:buChar char="•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이력서 작성 실습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80000"/>
              <a:buFontTx/>
              <a:buChar char="•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자기소개서 작성 실습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80000"/>
              <a:buFontTx/>
              <a:buChar char="•"/>
              <a:defRPr/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서류전형 클리닉 실시</a:t>
            </a:r>
          </a:p>
        </p:txBody>
      </p:sp>
      <p:sp>
        <p:nvSpPr>
          <p:cNvPr id="46" name="TextBox 34"/>
          <p:cNvSpPr txBox="1"/>
          <p:nvPr/>
        </p:nvSpPr>
        <p:spPr>
          <a:xfrm>
            <a:off x="6493640" y="74771"/>
            <a:ext cx="265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ko-KR" sz="1100" dirty="0" smtClean="0">
                <a:solidFill>
                  <a:srgbClr val="0056A0"/>
                </a:solidFill>
                <a:latin typeface="맑은 고딕" pitchFamily="50" charset="-127"/>
                <a:ea typeface="맑은 고딕" pitchFamily="50" charset="-127"/>
              </a:rPr>
              <a:t>Ⅲ. </a:t>
            </a:r>
            <a:r>
              <a:rPr kumimoji="0" lang="ko-KR" altLang="en-US" sz="1100" dirty="0" smtClean="0">
                <a:solidFill>
                  <a:srgbClr val="0056A0"/>
                </a:solidFill>
                <a:latin typeface="맑은 고딕" pitchFamily="50" charset="-127"/>
                <a:ea typeface="맑은 고딕" pitchFamily="50" charset="-127"/>
              </a:rPr>
              <a:t>사업수행 부문</a:t>
            </a:r>
            <a:endParaRPr kumimoji="0" lang="ko-KR" altLang="en-US" sz="1100" dirty="0">
              <a:solidFill>
                <a:srgbClr val="0056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 bwMode="black">
          <a:xfrm>
            <a:off x="0" y="76200"/>
            <a:ext cx="9144000" cy="43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ko-KR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세부추진계획 </a:t>
            </a:r>
            <a:r>
              <a:rPr lang="en-US" altLang="ko-KR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사업수행 전략</a:t>
            </a:r>
            <a:r>
              <a:rPr lang="en-US" altLang="ko-KR" sz="2000" b="1" kern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_</a:t>
            </a:r>
            <a:r>
              <a:rPr kumimoji="1" lang="ko-KR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과정 세부내용</a:t>
            </a:r>
            <a:endParaRPr kumimoji="1" lang="ko-KR" alt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88488" y="3184764"/>
            <a:ext cx="1357322" cy="13700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Box 44"/>
          <p:cNvSpPr txBox="1"/>
          <p:nvPr/>
        </p:nvSpPr>
        <p:spPr>
          <a:xfrm>
            <a:off x="514199" y="3209064"/>
            <a:ext cx="153758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[Step 4.]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모의면접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시뮬레이션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[ 3hr, 2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개반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]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3" name="TextBox 51"/>
          <p:cNvSpPr txBox="1"/>
          <p:nvPr/>
        </p:nvSpPr>
        <p:spPr>
          <a:xfrm>
            <a:off x="2122012" y="3224153"/>
            <a:ext cx="35213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2"/>
              </a:buClr>
              <a:buSzPct val="80000"/>
              <a:buFontTx/>
              <a:buChar char="•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모의면접 실시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lnSpc>
                <a:spcPct val="140000"/>
              </a:lnSpc>
              <a:buClr>
                <a:schemeClr val="bg2"/>
              </a:buClr>
              <a:buSzPct val="80000"/>
              <a:defRPr/>
            </a:pP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  실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제 기업면접의 기준을 적용하여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피면접자의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lnSpc>
                <a:spcPct val="140000"/>
              </a:lnSpc>
              <a:buClr>
                <a:schemeClr val="bg2"/>
              </a:buClr>
              <a:buSzPct val="80000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질문대응력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조직적응력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창의성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지원동기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자세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171450" indent="-171450">
              <a:lnSpc>
                <a:spcPct val="140000"/>
              </a:lnSpc>
              <a:buClr>
                <a:schemeClr val="bg2"/>
              </a:buClr>
              <a:buSzPct val="80000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태도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인성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경험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판단력 등을 종합적으로 평가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lnSpc>
                <a:spcPct val="140000"/>
              </a:lnSpc>
              <a:buClr>
                <a:schemeClr val="bg2"/>
              </a:buClr>
              <a:buSzPct val="80000"/>
              <a:defRPr/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 역량면접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탐침면접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압박면접 등의 방법으로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lnSpc>
                <a:spcPct val="140000"/>
              </a:lnSpc>
              <a:buClr>
                <a:schemeClr val="bg2"/>
              </a:buClr>
              <a:buSzPct val="80000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실제 기업의 면접을 체험</a:t>
            </a:r>
            <a:endParaRPr lang="en-US" altLang="ko-KR" sz="100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49"/>
          <p:cNvGrpSpPr/>
          <p:nvPr/>
        </p:nvGrpSpPr>
        <p:grpSpPr>
          <a:xfrm>
            <a:off x="5224377" y="3293493"/>
            <a:ext cx="872458" cy="932573"/>
            <a:chOff x="6767478" y="2000240"/>
            <a:chExt cx="1256089" cy="1092783"/>
          </a:xfrm>
        </p:grpSpPr>
        <p:cxnSp>
          <p:nvCxnSpPr>
            <p:cNvPr id="51" name="직선 연결선 50"/>
            <p:cNvCxnSpPr/>
            <p:nvPr/>
          </p:nvCxnSpPr>
          <p:spPr>
            <a:xfrm>
              <a:off x="6767478" y="2822604"/>
              <a:ext cx="1233546" cy="18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/>
            <p:cNvSpPr/>
            <p:nvPr/>
          </p:nvSpPr>
          <p:spPr>
            <a:xfrm>
              <a:off x="7507607" y="2299507"/>
              <a:ext cx="268383" cy="5230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" name="TextBox 72"/>
            <p:cNvSpPr txBox="1"/>
            <p:nvPr/>
          </p:nvSpPr>
          <p:spPr>
            <a:xfrm>
              <a:off x="6917541" y="2822604"/>
              <a:ext cx="598198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ko-KR" altLang="en-US" sz="900" dirty="0" smtClean="0">
                  <a:latin typeface="맑은 고딕" pitchFamily="50" charset="-127"/>
                  <a:ea typeface="맑은 고딕" pitchFamily="50" charset="-127"/>
                </a:rPr>
                <a:t>강의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7" name="TextBox 73"/>
            <p:cNvSpPr txBox="1"/>
            <p:nvPr/>
          </p:nvSpPr>
          <p:spPr>
            <a:xfrm>
              <a:off x="7425369" y="2822604"/>
              <a:ext cx="598198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ko-KR" altLang="en-US" sz="900" dirty="0" smtClean="0">
                  <a:latin typeface="맑은 고딕" pitchFamily="50" charset="-127"/>
                  <a:ea typeface="맑은 고딕" pitchFamily="50" charset="-127"/>
                </a:rPr>
                <a:t>실습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8" name="TextBox 74"/>
            <p:cNvSpPr txBox="1"/>
            <p:nvPr/>
          </p:nvSpPr>
          <p:spPr>
            <a:xfrm>
              <a:off x="6948996" y="2000240"/>
              <a:ext cx="554350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en-US" altLang="ko-KR" sz="900" smtClean="0">
                  <a:latin typeface="맑은 고딕" pitchFamily="50" charset="-127"/>
                  <a:ea typeface="맑은 고딕" pitchFamily="50" charset="-127"/>
                </a:rPr>
                <a:t> 0</a:t>
              </a:r>
              <a:r>
                <a:rPr lang="en-US" altLang="ko-KR" sz="900" dirty="0" smtClean="0">
                  <a:latin typeface="맑은 고딕" pitchFamily="50" charset="-127"/>
                  <a:ea typeface="맑은 고딕" pitchFamily="50" charset="-127"/>
                </a:rPr>
                <a:t>%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TextBox 75"/>
            <p:cNvSpPr txBox="1"/>
            <p:nvPr/>
          </p:nvSpPr>
          <p:spPr>
            <a:xfrm>
              <a:off x="7300408" y="2000240"/>
              <a:ext cx="681281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en-US" altLang="ko-KR" sz="900" dirty="0" smtClean="0">
                  <a:latin typeface="맑은 고딕" pitchFamily="50" charset="-127"/>
                  <a:ea typeface="맑은 고딕" pitchFamily="50" charset="-127"/>
                </a:rPr>
                <a:t>100%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그룹 60"/>
          <p:cNvGrpSpPr/>
          <p:nvPr/>
        </p:nvGrpSpPr>
        <p:grpSpPr>
          <a:xfrm>
            <a:off x="5220072" y="1565301"/>
            <a:ext cx="872458" cy="932573"/>
            <a:chOff x="6767478" y="2000240"/>
            <a:chExt cx="1256089" cy="1092783"/>
          </a:xfrm>
        </p:grpSpPr>
        <p:cxnSp>
          <p:nvCxnSpPr>
            <p:cNvPr id="62" name="직선 연결선 61"/>
            <p:cNvCxnSpPr/>
            <p:nvPr/>
          </p:nvCxnSpPr>
          <p:spPr>
            <a:xfrm>
              <a:off x="6767478" y="2822604"/>
              <a:ext cx="1233546" cy="18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직사각형 68"/>
            <p:cNvSpPr/>
            <p:nvPr/>
          </p:nvSpPr>
          <p:spPr>
            <a:xfrm>
              <a:off x="7507607" y="2299507"/>
              <a:ext cx="268383" cy="5230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1" name="TextBox 53"/>
            <p:cNvSpPr txBox="1"/>
            <p:nvPr/>
          </p:nvSpPr>
          <p:spPr>
            <a:xfrm>
              <a:off x="6917541" y="2822604"/>
              <a:ext cx="598198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ko-KR" altLang="en-US" sz="900" dirty="0" smtClean="0">
                  <a:latin typeface="맑은 고딕" pitchFamily="50" charset="-127"/>
                  <a:ea typeface="맑은 고딕" pitchFamily="50" charset="-127"/>
                </a:rPr>
                <a:t>강의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5" name="TextBox 54"/>
            <p:cNvSpPr txBox="1"/>
            <p:nvPr/>
          </p:nvSpPr>
          <p:spPr>
            <a:xfrm>
              <a:off x="7425369" y="2822604"/>
              <a:ext cx="598198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ko-KR" altLang="en-US" sz="900" dirty="0" smtClean="0">
                  <a:latin typeface="맑은 고딕" pitchFamily="50" charset="-127"/>
                  <a:ea typeface="맑은 고딕" pitchFamily="50" charset="-127"/>
                </a:rPr>
                <a:t>실습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6" name="TextBox 55"/>
            <p:cNvSpPr txBox="1"/>
            <p:nvPr/>
          </p:nvSpPr>
          <p:spPr>
            <a:xfrm>
              <a:off x="6948996" y="2000240"/>
              <a:ext cx="554350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en-US" altLang="ko-KR" sz="900" smtClean="0">
                  <a:latin typeface="맑은 고딕" pitchFamily="50" charset="-127"/>
                  <a:ea typeface="맑은 고딕" pitchFamily="50" charset="-127"/>
                </a:rPr>
                <a:t> 0</a:t>
              </a:r>
              <a:r>
                <a:rPr lang="en-US" altLang="ko-KR" sz="900" dirty="0" smtClean="0">
                  <a:latin typeface="맑은 고딕" pitchFamily="50" charset="-127"/>
                  <a:ea typeface="맑은 고딕" pitchFamily="50" charset="-127"/>
                </a:rPr>
                <a:t>%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0" name="TextBox 56"/>
            <p:cNvSpPr txBox="1"/>
            <p:nvPr/>
          </p:nvSpPr>
          <p:spPr>
            <a:xfrm>
              <a:off x="7300408" y="2000240"/>
              <a:ext cx="681281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Tahoma" pitchFamily="34" charset="0"/>
                  <a:ea typeface="HY헤드라인M" pitchFamily="18" charset="-127"/>
                  <a:cs typeface="+mn-cs"/>
                </a:defRPr>
              </a:lvl9pPr>
            </a:lstStyle>
            <a:p>
              <a:r>
                <a:rPr lang="en-US" altLang="ko-KR" sz="900" smtClean="0">
                  <a:latin typeface="맑은 고딕" pitchFamily="50" charset="-127"/>
                  <a:ea typeface="맑은 고딕" pitchFamily="50" charset="-127"/>
                </a:rPr>
                <a:t>100</a:t>
              </a:r>
              <a:r>
                <a:rPr lang="en-US" altLang="ko-KR" sz="900" dirty="0" smtClean="0">
                  <a:latin typeface="맑은 고딕" pitchFamily="50" charset="-127"/>
                  <a:ea typeface="맑은 고딕" pitchFamily="50" charset="-127"/>
                </a:rPr>
                <a:t>%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99" name="그림 98" descr="DSC03677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4463" y="1268760"/>
            <a:ext cx="1764000" cy="10800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00" name="그림 99" descr="DSC03748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4463" y="2492896"/>
            <a:ext cx="1764000" cy="10800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01" name="그림 100" descr="DSC03794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4463" y="3717032"/>
            <a:ext cx="1764000" cy="10800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02" name="그림 101" descr="DSC03814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4463" y="4950499"/>
            <a:ext cx="1764000" cy="10800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7041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3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기본 디자인">
  <a:themeElements>
    <a:clrScheme name="3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193tgp_best_dark">
  <a:themeElements>
    <a:clrScheme name="193tgp_best_dark 3">
      <a:dk1>
        <a:srgbClr val="969696"/>
      </a:dk1>
      <a:lt1>
        <a:srgbClr val="FFFFFF"/>
      </a:lt1>
      <a:dk2>
        <a:srgbClr val="0A2068"/>
      </a:dk2>
      <a:lt2>
        <a:srgbClr val="94CAE8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193tgp_best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defRPr dirty="0">
            <a:solidFill>
              <a:srgbClr val="000000"/>
            </a:solidFill>
            <a:effectLst>
              <a:outerShdw blurRad="38100" dist="38100" dir="2700000" algn="tl">
                <a:srgbClr val="FFFFFF"/>
              </a:outerShdw>
            </a:effectLst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93tgp_best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3tgp_best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3tgp_best_dark 3">
        <a:dk1>
          <a:srgbClr val="969696"/>
        </a:dk1>
        <a:lt1>
          <a:srgbClr val="FFFFFF"/>
        </a:lt1>
        <a:dk2>
          <a:srgbClr val="0A2068"/>
        </a:dk2>
        <a:lt2>
          <a:srgbClr val="94CAE8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기본 디자인">
  <a:themeElements>
    <a:clrScheme name="3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6807</TotalTime>
  <Words>364</Words>
  <Application>Microsoft Office PowerPoint</Application>
  <PresentationFormat>화면 슬라이드 쇼(4:3)</PresentationFormat>
  <Paragraphs>100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기본 디자인</vt:lpstr>
      <vt:lpstr>3_기본 디자인</vt:lpstr>
      <vt:lpstr>5_기본 디자인</vt:lpstr>
      <vt:lpstr>1_193tgp_best_dark</vt:lpstr>
      <vt:lpstr>4_기본 디자인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kenshin</dc:creator>
  <cp:lastModifiedBy>user</cp:lastModifiedBy>
  <cp:revision>581</cp:revision>
  <dcterms:created xsi:type="dcterms:W3CDTF">2011-06-28T06:32:53Z</dcterms:created>
  <dcterms:modified xsi:type="dcterms:W3CDTF">2014-10-16T02:30:30Z</dcterms:modified>
</cp:coreProperties>
</file>